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1"/>
  </p:notesMasterIdLst>
  <p:sldIdLst>
    <p:sldId id="256" r:id="rId2"/>
    <p:sldId id="257" r:id="rId3"/>
    <p:sldId id="351" r:id="rId4"/>
    <p:sldId id="352" r:id="rId5"/>
    <p:sldId id="370" r:id="rId6"/>
    <p:sldId id="260" r:id="rId7"/>
    <p:sldId id="325" r:id="rId8"/>
    <p:sldId id="326" r:id="rId9"/>
    <p:sldId id="324" r:id="rId10"/>
    <p:sldId id="329" r:id="rId11"/>
    <p:sldId id="330" r:id="rId12"/>
    <p:sldId id="332" r:id="rId13"/>
    <p:sldId id="333" r:id="rId14"/>
    <p:sldId id="335" r:id="rId15"/>
    <p:sldId id="328" r:id="rId16"/>
    <p:sldId id="355" r:id="rId17"/>
    <p:sldId id="356" r:id="rId18"/>
    <p:sldId id="357" r:id="rId19"/>
    <p:sldId id="358" r:id="rId20"/>
    <p:sldId id="360" r:id="rId21"/>
    <p:sldId id="338" r:id="rId22"/>
    <p:sldId id="361" r:id="rId23"/>
    <p:sldId id="362" r:id="rId24"/>
    <p:sldId id="363" r:id="rId25"/>
    <p:sldId id="364" r:id="rId26"/>
    <p:sldId id="366" r:id="rId27"/>
    <p:sldId id="367" r:id="rId28"/>
    <p:sldId id="368" r:id="rId29"/>
    <p:sldId id="339" r:id="rId30"/>
    <p:sldId id="343" r:id="rId31"/>
    <p:sldId id="340" r:id="rId32"/>
    <p:sldId id="369" r:id="rId33"/>
    <p:sldId id="353" r:id="rId34"/>
    <p:sldId id="354" r:id="rId35"/>
    <p:sldId id="327" r:id="rId36"/>
    <p:sldId id="261" r:id="rId37"/>
    <p:sldId id="262" r:id="rId38"/>
    <p:sldId id="320" r:id="rId39"/>
    <p:sldId id="323" r:id="rId40"/>
    <p:sldId id="263" r:id="rId41"/>
    <p:sldId id="322" r:id="rId42"/>
    <p:sldId id="336" r:id="rId43"/>
    <p:sldId id="342" r:id="rId44"/>
    <p:sldId id="344" r:id="rId45"/>
    <p:sldId id="345" r:id="rId46"/>
    <p:sldId id="346" r:id="rId47"/>
    <p:sldId id="347" r:id="rId48"/>
    <p:sldId id="349" r:id="rId49"/>
    <p:sldId id="350" r:id="rId50"/>
  </p:sldIdLst>
  <p:sldSz cx="9144000" cy="5143500" type="screen16x9"/>
  <p:notesSz cx="6858000" cy="9144000"/>
  <p:embeddedFontLst>
    <p:embeddedFont>
      <p:font typeface="Avenir" panose="02000503020000020003" pitchFamily="2" charset="0"/>
      <p:regular r:id="rId52"/>
      <p:italic r:id="rId53"/>
    </p:embeddedFont>
    <p:embeddedFont>
      <p:font typeface="Edu Diatype Rounded Semi-Mono" panose="020B0509040202060203" pitchFamily="49" charset="77"/>
      <p:regular r:id="rId54"/>
      <p:bold r:id="rId55"/>
      <p:italic r:id="rId56"/>
    </p:embeddedFont>
    <p:embeddedFont>
      <p:font typeface="Edu Diatype Rounded Semi-Mono M" panose="020B0509040202060203" pitchFamily="49" charset="77"/>
      <p:regular r:id="rId57"/>
      <p:italic r:id="rId58"/>
    </p:embeddedFont>
    <p:embeddedFont>
      <p:font typeface="Oswald" pitchFamily="2" charset="77"/>
      <p:regular r:id="rId59"/>
      <p:bold r:id="rId60"/>
    </p:embeddedFont>
    <p:embeddedFont>
      <p:font typeface="Source Code Pro" panose="020B0509030403020204" pitchFamily="49"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p:restoredTop sz="94677"/>
  </p:normalViewPr>
  <p:slideViewPr>
    <p:cSldViewPr snapToGrid="0">
      <p:cViewPr>
        <p:scale>
          <a:sx n="117" d="100"/>
          <a:sy n="117" d="100"/>
        </p:scale>
        <p:origin x="1184" y="163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Edu Diatype Rounded Semi-Mono" panose="020B0509040202060203" pitchFamily="49" charset="77"/>
        <a:ea typeface="Edu Diatype Rounded Semi-Mono" panose="020B0509040202060203" pitchFamily="49"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90966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529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88166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8105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2799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3781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0812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7498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4222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017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6f4cbb09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6f4cbb09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1249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7809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0576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34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8424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4641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4569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97789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46180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87884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6f4cbb09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6f4cbb09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55709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6186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14492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6483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9087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21318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1148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7167008c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7167008c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167008c3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167008c3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167008c3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167008c3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41871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167008c3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167008c3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033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6f4cbb09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6f4cbb09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3772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167008c3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167008c3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167008c3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167008c3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74523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11749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96134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39069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56793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5375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90590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96822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same way that our linear regression algorithms are trying to find the slopes of lines minimize the sum squared residuals, we are trying using some objective function and randomly guesses based on a sample of the data of which linear combinations of our features can minimize the sum squared residuals.</a:t>
            </a:r>
            <a:endParaRPr dirty="0"/>
          </a:p>
        </p:txBody>
      </p:sp>
    </p:spTree>
    <p:extLst>
      <p:ext uri="{BB962C8B-B14F-4D97-AF65-F5344CB8AC3E}">
        <p14:creationId xmlns:p14="http://schemas.microsoft.com/office/powerpoint/2010/main" val="3300076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6f4cbb09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6f4cbb09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3596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4991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8280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f4cbb09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f4cbb09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212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Edu Diatype Rounded Semi-Mono" panose="020B0509040202060203" pitchFamily="49" charset="77"/>
            </a:endParaR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Edu Diatype Rounded Semi-Mono" panose="020B0509040202060203" pitchFamily="49" charset="77"/>
            </a:endParaRPr>
          </a:p>
        </p:txBody>
      </p:sp>
      <p:sp>
        <p:nvSpPr>
          <p:cNvPr id="12" name="Google Shape;12;p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6000" b="0" i="0">
                <a:solidFill>
                  <a:schemeClr val="lt1"/>
                </a:solidFill>
                <a:latin typeface="Edu Diatype Rounded Semi-Mono" panose="020B0509040202060203" pitchFamily="49" charset="77"/>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dirty="0"/>
          </a:p>
        </p:txBody>
      </p:sp>
      <p:sp>
        <p:nvSpPr>
          <p:cNvPr id="13" name="Google Shape;13;p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swald"/>
              <a:buNone/>
              <a:defRPr sz="3600" b="0" i="0">
                <a:latin typeface="Edu Diatype Rounded Semi-Mono" panose="020B0509040202060203" pitchFamily="49" charset="77"/>
                <a:ea typeface="Edu Diatype Rounded Semi-Mono" panose="020B0509040202060203" pitchFamily="49" charset="77"/>
                <a:cs typeface="Edu Diatype Rounded Semi-Mono" panose="020B0509040202060203" pitchFamily="49" charset="77"/>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dirty="0"/>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spcBef>
                <a:spcPts val="0"/>
              </a:spcBef>
              <a:spcAft>
                <a:spcPts val="0"/>
              </a:spcAft>
              <a:buSzPts val="12000"/>
              <a:buNone/>
              <a:defRPr sz="12000" b="0" i="0">
                <a:latin typeface="Edu Diatype Rounded Semi-Mono" panose="020B0509040202060203" pitchFamily="49" charset="77"/>
              </a:defRPr>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rPr dirty="0"/>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b="0" i="0">
                <a:latin typeface="Edu Diatype Rounded Semi-Mono" panose="020B0509040202060203" pitchFamily="49" charset="77"/>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Edu Diatype Rounded Semi-Mono" panose="020B0509040202060203" pitchFamily="49" charset="77"/>
            </a:endParaRPr>
          </a:p>
        </p:txBody>
      </p:sp>
      <p:sp>
        <p:nvSpPr>
          <p:cNvPr id="17" name="Google Shape;17;p3"/>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600"/>
              <a:buNone/>
              <a:defRPr sz="3600" b="0" i="0">
                <a:solidFill>
                  <a:schemeClr val="lt1"/>
                </a:solidFill>
                <a:latin typeface="Edu Diatype Rounded Semi-Mono" panose="020B0509040202060203" pitchFamily="49" charset="77"/>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dirty="0"/>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b="0" i="0">
                <a:latin typeface="Edu Diatype Rounded Semi-Mono" panose="020B0509040202060203" pitchFamily="49" charset="77"/>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b="0" i="0">
                <a:latin typeface="Edu Diatype Rounded Semi-Mono" panose="020B0509040202060203" pitchFamily="49" charset="77"/>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b="0" i="0">
                <a:latin typeface="Edu Diatype Rounded Semi-Mono" panose="020B0509040202060203" pitchFamily="49" charset="77"/>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b="0" i="0">
                <a:latin typeface="Edu Diatype Rounded Semi-Mono" panose="020B0509040202060203" pitchFamily="49" charset="77"/>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b="0" i="0">
                <a:latin typeface="Edu Diatype Rounded Semi-Mono" panose="020B0509040202060203" pitchFamily="49" charset="77"/>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b="0" i="0">
                <a:latin typeface="Edu Diatype Rounded Semi-Mono" panose="020B0509040202060203" pitchFamily="49" charset="77"/>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b="0" i="0">
                <a:latin typeface="Edu Diatype Rounded Semi-Mono" panose="020B0509040202060203" pitchFamily="49" charset="77"/>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b="0" i="0">
                <a:latin typeface="Edu Diatype Rounded Semi-Mono" panose="020B0509040202060203" pitchFamily="49" charset="77"/>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5400"/>
              <a:buNone/>
              <a:defRPr sz="5400" b="0" i="0">
                <a:solidFill>
                  <a:schemeClr val="lt1"/>
                </a:solidFill>
                <a:latin typeface="Edu Diatype Rounded Semi-Mono" panose="020B0509040202060203" pitchFamily="49" charset="77"/>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dirty="0"/>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Edu Diatype Rounded Semi-Mono" panose="020B0509040202060203" pitchFamily="49" charset="77"/>
            </a:endParaR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4600"/>
              <a:buNone/>
              <a:defRPr sz="4600" b="0" i="0">
                <a:solidFill>
                  <a:schemeClr val="lt1"/>
                </a:solidFill>
                <a:latin typeface="Edu Diatype Rounded Semi-Mono" panose="020B0509040202060203" pitchFamily="49" charset="77"/>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dirty="0"/>
          </a:p>
        </p:txBody>
      </p:sp>
      <p:sp>
        <p:nvSpPr>
          <p:cNvPr id="45" name="Google Shape;45;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900"/>
              <a:buNone/>
              <a:defRPr sz="1900" b="0" i="0">
                <a:solidFill>
                  <a:schemeClr val="lt1"/>
                </a:solidFill>
                <a:latin typeface="Edu Diatype Rounded Semi-Mono" panose="020B0509040202060203" pitchFamily="49" charset="77"/>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dirty="0"/>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b="0" i="0">
                <a:latin typeface="Edu Diatype Rounded Semi-Mono" panose="020B0509040202060203" pitchFamily="49" charset="77"/>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Font typeface="Oswald"/>
              <a:buNone/>
              <a:defRPr sz="2100" b="0" i="0">
                <a:latin typeface="Edu Diatype Rounded Semi-Mono" panose="020B0509040202060203" pitchFamily="49" charset="77"/>
                <a:ea typeface="Edu Diatype Rounded Semi-Mono" panose="020B0509040202060203" pitchFamily="49" charset="77"/>
                <a:cs typeface="Edu Diatype Rounded Semi-Mono" panose="020B0509040202060203" pitchFamily="49" charset="77"/>
                <a:sym typeface="Oswald"/>
              </a:defRPr>
            </a:lvl1pPr>
          </a:lstStyle>
          <a:p>
            <a:endParaRPr dirty="0"/>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dirty="0"/>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b="0" i="0">
                <a:solidFill>
                  <a:schemeClr val="dk2"/>
                </a:solidFill>
                <a:latin typeface="Edu Diatype Rounded Semi-Mono" panose="020B0509040202060203" pitchFamily="49" charset="77"/>
                <a:ea typeface="Source Code Pro"/>
                <a:cs typeface="Edu Diatype Rounded Semi-Mono" panose="020B0509040202060203" pitchFamily="49" charset="77"/>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Edu Diatype Rounded Semi-Mono M" panose="020B0509040202060203" pitchFamily="49" charset="77"/>
          <a:ea typeface="Edu Diatype Rounded Semi-Mono M" panose="020B0509040202060203" pitchFamily="49"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Edu Diatype Rounded Semi-Mono" panose="020B0509040202060203" pitchFamily="49" charset="77"/>
          <a:ea typeface="Edu Diatype Rounded Semi-Mono" panose="020B0509040202060203" pitchFamily="49"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Week 9</a:t>
            </a:r>
            <a:endParaRPr dirty="0"/>
          </a:p>
        </p:txBody>
      </p:sp>
      <p:sp>
        <p:nvSpPr>
          <p:cNvPr id="63" name="Google Shape;63;p13"/>
          <p:cNvSpPr txBox="1">
            <a:spLocks noGrp="1"/>
          </p:cNvSpPr>
          <p:nvPr>
            <p:ph type="subTitle" idx="1"/>
          </p:nvPr>
        </p:nvSpPr>
        <p:spPr>
          <a:xfrm>
            <a:off x="342422" y="3515128"/>
            <a:ext cx="8732825"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Linear Regression (Review)</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Bivariate Linear Regression </a:t>
            </a:r>
            <a:endParaRPr dirty="0"/>
          </a:p>
        </p:txBody>
      </p:sp>
      <p:sp>
        <p:nvSpPr>
          <p:cNvPr id="87" name="Google Shape;87;p17"/>
          <p:cNvSpPr txBox="1">
            <a:spLocks noGrp="1"/>
          </p:cNvSpPr>
          <p:nvPr>
            <p:ph type="body" idx="1"/>
          </p:nvPr>
        </p:nvSpPr>
        <p:spPr>
          <a:xfrm>
            <a:off x="311700" y="1468825"/>
            <a:ext cx="8185500" cy="3099900"/>
          </a:xfrm>
          <a:prstGeom prst="rect">
            <a:avLst/>
          </a:prstGeom>
        </p:spPr>
        <p:txBody>
          <a:bodyPr spcFirstLastPara="1" wrap="square" lIns="91425" tIns="91425" rIns="91425" bIns="91425" anchor="t" anchorCtr="0">
            <a:noAutofit/>
          </a:bodyPr>
          <a:lstStyle/>
          <a:p>
            <a:pPr rtl="0" fontAlgn="base">
              <a:spcBef>
                <a:spcPts val="0"/>
              </a:spcBef>
              <a:spcAft>
                <a:spcPts val="0"/>
              </a:spcAft>
              <a:buFontTx/>
              <a:buChar char="-"/>
            </a:pPr>
            <a:r>
              <a:rPr lang="en-US" sz="1400" b="0" i="0" u="none" strike="noStrike" dirty="0">
                <a:solidFill>
                  <a:srgbClr val="000000"/>
                </a:solidFill>
                <a:effectLst/>
              </a:rPr>
              <a:t>Describes a relationship between an explained variable (y) and an explanatory variable (x).  You “regress y on x.”</a:t>
            </a:r>
            <a:endParaRPr lang="en-US" sz="1400" dirty="0">
              <a:solidFill>
                <a:srgbClr val="4F81BD"/>
              </a:solidFill>
            </a:endParaRPr>
          </a:p>
          <a:p>
            <a:pPr rtl="0" fontAlgn="base">
              <a:spcBef>
                <a:spcPts val="0"/>
              </a:spcBef>
              <a:spcAft>
                <a:spcPts val="0"/>
              </a:spcAft>
              <a:buFontTx/>
              <a:buChar char="-"/>
            </a:pPr>
            <a:r>
              <a:rPr lang="en-US" sz="1400" b="0" i="0" u="none" strike="noStrike" dirty="0">
                <a:solidFill>
                  <a:srgbClr val="000000"/>
                </a:solidFill>
                <a:effectLst/>
              </a:rPr>
              <a:t>Dependent variable is x. Independent variable is y.</a:t>
            </a:r>
            <a:endParaRPr lang="en-US" sz="1400" dirty="0">
              <a:solidFill>
                <a:srgbClr val="4F81BD"/>
              </a:solidFill>
            </a:endParaRPr>
          </a:p>
          <a:p>
            <a:pPr rtl="0" fontAlgn="base">
              <a:spcBef>
                <a:spcPts val="0"/>
              </a:spcBef>
              <a:spcAft>
                <a:spcPts val="0"/>
              </a:spcAft>
              <a:buFontTx/>
              <a:buChar char="-"/>
            </a:pPr>
            <a:r>
              <a:rPr lang="en-US" sz="1400" b="0" i="0" u="none" strike="noStrike" dirty="0">
                <a:solidFill>
                  <a:srgbClr val="000000"/>
                </a:solidFill>
                <a:effectLst/>
              </a:rPr>
              <a:t>Attempts to explain this relationship with a straight line fit.</a:t>
            </a:r>
            <a:endParaRPr lang="en-US" sz="1400" dirty="0">
              <a:solidFill>
                <a:srgbClr val="4F81BD"/>
              </a:solidFill>
            </a:endParaRPr>
          </a:p>
          <a:p>
            <a:pPr rtl="0" fontAlgn="base">
              <a:spcBef>
                <a:spcPts val="0"/>
              </a:spcBef>
              <a:spcAft>
                <a:spcPts val="0"/>
              </a:spcAft>
              <a:buFontTx/>
              <a:buChar char="-"/>
            </a:pPr>
            <a:r>
              <a:rPr lang="en-US" sz="1400" dirty="0">
                <a:solidFill>
                  <a:srgbClr val="000000"/>
                </a:solidFill>
              </a:rPr>
              <a:t>Bivariate</a:t>
            </a:r>
            <a:r>
              <a:rPr lang="en-US" sz="1400" b="0" i="0" u="none" strike="noStrike" dirty="0">
                <a:solidFill>
                  <a:srgbClr val="000000"/>
                </a:solidFill>
                <a:effectLst/>
              </a:rPr>
              <a:t> linear regression has one input (x) and one output (y)</a:t>
            </a:r>
            <a:endParaRPr lang="en-US" sz="1400" dirty="0">
              <a:solidFill>
                <a:srgbClr val="4F81BD"/>
              </a:solidFill>
            </a:endParaRPr>
          </a:p>
          <a:p>
            <a:pPr rtl="0" fontAlgn="base">
              <a:spcBef>
                <a:spcPts val="0"/>
              </a:spcBef>
              <a:spcAft>
                <a:spcPts val="0"/>
              </a:spcAft>
              <a:buFontTx/>
              <a:buChar char="-"/>
            </a:pPr>
            <a:r>
              <a:rPr lang="en-US" sz="1400" b="0" i="0" u="none" strike="noStrike" dirty="0">
                <a:solidFill>
                  <a:srgbClr val="000000"/>
                </a:solidFill>
                <a:effectLst/>
              </a:rPr>
              <a:t>The ideal formula to approximate the regression:</a:t>
            </a:r>
            <a:br>
              <a:rPr lang="en-US" sz="1400" b="0" dirty="0">
                <a:effectLst/>
              </a:rPr>
            </a:br>
            <a:br>
              <a:rPr lang="en-US" sz="1400" b="0" dirty="0">
                <a:effectLst/>
              </a:rPr>
            </a:br>
            <a:br>
              <a:rPr lang="en-US" sz="1400" b="0" dirty="0">
                <a:effectLst/>
              </a:rPr>
            </a:br>
            <a:br>
              <a:rPr lang="en-US" sz="1400" b="0" dirty="0">
                <a:effectLst/>
              </a:rPr>
            </a:br>
            <a:endParaRPr sz="1400" dirty="0"/>
          </a:p>
        </p:txBody>
      </p:sp>
      <p:pic>
        <p:nvPicPr>
          <p:cNvPr id="3074" name="Picture 2">
            <a:extLst>
              <a:ext uri="{FF2B5EF4-FFF2-40B4-BE49-F238E27FC236}">
                <a16:creationId xmlns:a16="http://schemas.microsoft.com/office/drawing/2014/main" id="{D39D0C2D-CFA5-001F-F836-580B673A4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9841" y="3194962"/>
            <a:ext cx="3723468" cy="7052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7DDC24-91D7-0E95-6B22-2D4E5DEEE50B}"/>
              </a:ext>
            </a:extLst>
          </p:cNvPr>
          <p:cNvSpPr txBox="1"/>
          <p:nvPr/>
        </p:nvSpPr>
        <p:spPr>
          <a:xfrm>
            <a:off x="2286000" y="3830061"/>
            <a:ext cx="4572000" cy="738664"/>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Avenir" panose="02000503020000020003" pitchFamily="2" charset="0"/>
              </a:rPr>
              <a:t>Intercept         	Slope       	        Error term</a:t>
            </a:r>
            <a:endParaRPr lang="en-US" b="0" dirty="0">
              <a:effectLst/>
            </a:endParaRPr>
          </a:p>
          <a:p>
            <a:br>
              <a:rPr lang="en-US" dirty="0"/>
            </a:br>
            <a:endParaRPr lang="en-US" dirty="0"/>
          </a:p>
        </p:txBody>
      </p:sp>
    </p:spTree>
    <p:extLst>
      <p:ext uri="{BB962C8B-B14F-4D97-AF65-F5344CB8AC3E}">
        <p14:creationId xmlns:p14="http://schemas.microsoft.com/office/powerpoint/2010/main" val="3893673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Bivariate Linear Regression </a:t>
            </a:r>
            <a:endParaRPr dirty="0"/>
          </a:p>
        </p:txBody>
      </p:sp>
      <p:pic>
        <p:nvPicPr>
          <p:cNvPr id="5122" name="Picture 2">
            <a:extLst>
              <a:ext uri="{FF2B5EF4-FFF2-40B4-BE49-F238E27FC236}">
                <a16:creationId xmlns:a16="http://schemas.microsoft.com/office/drawing/2014/main" id="{BB88F268-21D5-C6AE-074F-F43B1FE84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6277" y="1187290"/>
            <a:ext cx="5183645" cy="3694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249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Linear Regression: Residuals (error terms)</a:t>
            </a:r>
            <a:endParaRPr dirty="0"/>
          </a:p>
        </p:txBody>
      </p:sp>
      <p:sp>
        <p:nvSpPr>
          <p:cNvPr id="87" name="Google Shape;87;p17"/>
          <p:cNvSpPr txBox="1">
            <a:spLocks noGrp="1"/>
          </p:cNvSpPr>
          <p:nvPr>
            <p:ph type="body" idx="1"/>
          </p:nvPr>
        </p:nvSpPr>
        <p:spPr>
          <a:xfrm>
            <a:off x="311700" y="1468825"/>
            <a:ext cx="8185500" cy="3099900"/>
          </a:xfrm>
          <a:prstGeom prst="rect">
            <a:avLst/>
          </a:prstGeom>
        </p:spPr>
        <p:txBody>
          <a:bodyPr spcFirstLastPara="1" wrap="square" lIns="91425" tIns="91425" rIns="91425" bIns="91425" anchor="t" anchorCtr="0">
            <a:noAutofit/>
          </a:bodyPr>
          <a:lstStyle/>
          <a:p>
            <a:pPr marL="114300" indent="0" rtl="0" fontAlgn="base">
              <a:spcBef>
                <a:spcPts val="1400"/>
              </a:spcBef>
              <a:spcAft>
                <a:spcPts val="0"/>
              </a:spcAft>
              <a:buNone/>
            </a:pPr>
            <a:endParaRPr lang="en-US" dirty="0">
              <a:solidFill>
                <a:schemeClr val="bg2">
                  <a:lumMod val="50000"/>
                </a:schemeClr>
              </a:solidFill>
              <a:latin typeface="Avenir" panose="02000503020000020003" pitchFamily="2" charset="0"/>
            </a:endParaRPr>
          </a:p>
          <a:p>
            <a:pPr rtl="0" fontAlgn="base">
              <a:spcBef>
                <a:spcPts val="1400"/>
              </a:spcBef>
              <a:spcAft>
                <a:spcPts val="0"/>
              </a:spcAft>
              <a:buFontTx/>
              <a:buChar char="-"/>
            </a:pPr>
            <a:r>
              <a:rPr lang="en-US" sz="1800" b="0" i="0" u="none" strike="noStrike" dirty="0">
                <a:solidFill>
                  <a:schemeClr val="bg2">
                    <a:lumMod val="50000"/>
                  </a:schemeClr>
                </a:solidFill>
                <a:effectLst/>
                <a:latin typeface="Avenir" panose="02000503020000020003" pitchFamily="2" charset="0"/>
              </a:rPr>
              <a:t>Residuals (or error terms) are the difference between an observed value of the response variable and the value predicted by the regression line</a:t>
            </a:r>
            <a:r>
              <a:rPr lang="en-US" dirty="0">
                <a:solidFill>
                  <a:schemeClr val="bg2">
                    <a:lumMod val="50000"/>
                  </a:schemeClr>
                </a:solidFill>
                <a:latin typeface="Arial" panose="020B0604020202020204" pitchFamily="34" charset="0"/>
              </a:rPr>
              <a:t>.</a:t>
            </a:r>
          </a:p>
          <a:p>
            <a:pPr rtl="0" fontAlgn="base">
              <a:spcBef>
                <a:spcPts val="1400"/>
              </a:spcBef>
              <a:spcAft>
                <a:spcPts val="0"/>
              </a:spcAft>
              <a:buFontTx/>
              <a:buChar char="-"/>
            </a:pPr>
            <a:r>
              <a:rPr lang="en-US" sz="1800" b="0" i="0" u="none" strike="noStrike" dirty="0">
                <a:solidFill>
                  <a:schemeClr val="bg2">
                    <a:lumMod val="50000"/>
                  </a:schemeClr>
                </a:solidFill>
                <a:effectLst/>
                <a:latin typeface="Avenir" panose="02000503020000020003" pitchFamily="2" charset="0"/>
              </a:rPr>
              <a:t>Residual = observed y – predicted y</a:t>
            </a:r>
            <a:endParaRPr lang="en-US" dirty="0">
              <a:solidFill>
                <a:schemeClr val="bg2">
                  <a:lumMod val="50000"/>
                </a:schemeClr>
              </a:solidFill>
              <a:latin typeface="Arial" panose="020B0604020202020204" pitchFamily="34" charset="0"/>
            </a:endParaRPr>
          </a:p>
          <a:p>
            <a:pPr rtl="0" fontAlgn="base">
              <a:spcBef>
                <a:spcPts val="1400"/>
              </a:spcBef>
              <a:spcAft>
                <a:spcPts val="0"/>
              </a:spcAft>
              <a:buFontTx/>
              <a:buChar char="-"/>
            </a:pPr>
            <a:r>
              <a:rPr lang="en-US" sz="1800" b="0" i="0" u="none" strike="noStrike" dirty="0">
                <a:solidFill>
                  <a:schemeClr val="bg2">
                    <a:lumMod val="50000"/>
                  </a:schemeClr>
                </a:solidFill>
                <a:effectLst/>
                <a:latin typeface="Avenir" panose="02000503020000020003" pitchFamily="2" charset="0"/>
              </a:rPr>
              <a:t>Residuals represent the ‘leftover’ or ‘unexplained’ variation in the response variable after fitting the regression line. </a:t>
            </a:r>
            <a:endParaRPr lang="en-US" sz="1800" b="0" i="0" u="none" strike="noStrike" dirty="0">
              <a:solidFill>
                <a:schemeClr val="bg2">
                  <a:lumMod val="50000"/>
                </a:schemeClr>
              </a:solidFill>
              <a:effectLst/>
              <a:latin typeface="Arial" panose="020B0604020202020204" pitchFamily="34" charset="0"/>
            </a:endParaRPr>
          </a:p>
        </p:txBody>
      </p:sp>
      <p:pic>
        <p:nvPicPr>
          <p:cNvPr id="2" name="Picture 2">
            <a:extLst>
              <a:ext uri="{FF2B5EF4-FFF2-40B4-BE49-F238E27FC236}">
                <a16:creationId xmlns:a16="http://schemas.microsoft.com/office/drawing/2014/main" id="{233AECDA-87E5-D1CE-5BC2-A07855A72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363" y="1468825"/>
            <a:ext cx="3723468" cy="705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010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Linear Regression: Residuals (error terms)</a:t>
            </a:r>
            <a:endParaRPr dirty="0"/>
          </a:p>
        </p:txBody>
      </p:sp>
      <p:pic>
        <p:nvPicPr>
          <p:cNvPr id="9218" name="Picture 2">
            <a:extLst>
              <a:ext uri="{FF2B5EF4-FFF2-40B4-BE49-F238E27FC236}">
                <a16:creationId xmlns:a16="http://schemas.microsoft.com/office/drawing/2014/main" id="{B02D5136-AE58-C1DC-FE78-217BF270FE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4506" y="1162465"/>
            <a:ext cx="4297067" cy="3880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539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Linear Regression</a:t>
            </a:r>
            <a:endParaRPr dirty="0"/>
          </a:p>
        </p:txBody>
      </p:sp>
      <p:sp>
        <p:nvSpPr>
          <p:cNvPr id="87" name="Google Shape;87;p17"/>
          <p:cNvSpPr txBox="1">
            <a:spLocks noGrp="1"/>
          </p:cNvSpPr>
          <p:nvPr>
            <p:ph type="body" idx="1"/>
          </p:nvPr>
        </p:nvSpPr>
        <p:spPr>
          <a:xfrm>
            <a:off x="311700" y="1468825"/>
            <a:ext cx="3004937" cy="3099900"/>
          </a:xfrm>
          <a:prstGeom prst="rect">
            <a:avLst/>
          </a:prstGeom>
        </p:spPr>
        <p:txBody>
          <a:bodyPr spcFirstLastPara="1" wrap="square" lIns="91425" tIns="91425" rIns="91425" bIns="91425" anchor="t" anchorCtr="0">
            <a:noAutofit/>
          </a:bodyPr>
          <a:lstStyle/>
          <a:p>
            <a:pPr rtl="0" fontAlgn="base">
              <a:spcBef>
                <a:spcPts val="0"/>
              </a:spcBef>
              <a:spcAft>
                <a:spcPts val="0"/>
              </a:spcAft>
              <a:buFontTx/>
              <a:buChar char="-"/>
            </a:pPr>
            <a:r>
              <a:rPr lang="en-US" sz="1400" b="0" i="0" u="none" strike="noStrike" dirty="0">
                <a:solidFill>
                  <a:srgbClr val="000000"/>
                </a:solidFill>
                <a:effectLst/>
              </a:rPr>
              <a:t>In other words, draw a line through the scatterplot in a wa</a:t>
            </a:r>
            <a:r>
              <a:rPr lang="en-US" sz="1400" dirty="0">
                <a:solidFill>
                  <a:srgbClr val="000000"/>
                </a:solidFill>
              </a:rPr>
              <a:t>y to minimize the vertical deviations of the single observations from the line</a:t>
            </a:r>
          </a:p>
          <a:p>
            <a:pPr rtl="0" fontAlgn="base">
              <a:spcBef>
                <a:spcPts val="0"/>
              </a:spcBef>
              <a:spcAft>
                <a:spcPts val="0"/>
              </a:spcAft>
              <a:buFontTx/>
              <a:buChar char="-"/>
            </a:pPr>
            <a:r>
              <a:rPr lang="en-US" sz="1400" dirty="0">
                <a:solidFill>
                  <a:srgbClr val="000000"/>
                </a:solidFill>
              </a:rPr>
              <a:t>Math: minimize the sum of all squared deviations (i.e. residuals) from the line </a:t>
            </a:r>
          </a:p>
          <a:p>
            <a:pPr rtl="0" fontAlgn="base">
              <a:spcBef>
                <a:spcPts val="0"/>
              </a:spcBef>
              <a:spcAft>
                <a:spcPts val="0"/>
              </a:spcAft>
              <a:buFontTx/>
              <a:buChar char="-"/>
            </a:pPr>
            <a:endParaRPr lang="en-US" sz="1400" dirty="0">
              <a:solidFill>
                <a:srgbClr val="000000"/>
              </a:solidFill>
            </a:endParaRPr>
          </a:p>
        </p:txBody>
      </p:sp>
      <p:pic>
        <p:nvPicPr>
          <p:cNvPr id="4" name="Picture 3">
            <a:extLst>
              <a:ext uri="{FF2B5EF4-FFF2-40B4-BE49-F238E27FC236}">
                <a16:creationId xmlns:a16="http://schemas.microsoft.com/office/drawing/2014/main" id="{91C9E6E5-C113-009D-7E01-71AFDF7F2C2B}"/>
              </a:ext>
            </a:extLst>
          </p:cNvPr>
          <p:cNvPicPr>
            <a:picLocks noChangeAspect="1"/>
          </p:cNvPicPr>
          <p:nvPr/>
        </p:nvPicPr>
        <p:blipFill>
          <a:blip r:embed="rId3"/>
          <a:stretch>
            <a:fillRect/>
          </a:stretch>
        </p:blipFill>
        <p:spPr>
          <a:xfrm>
            <a:off x="3573590" y="1285846"/>
            <a:ext cx="5319320" cy="1916027"/>
          </a:xfrm>
          <a:prstGeom prst="rect">
            <a:avLst/>
          </a:prstGeom>
        </p:spPr>
      </p:pic>
      <p:pic>
        <p:nvPicPr>
          <p:cNvPr id="6" name="Picture 5">
            <a:extLst>
              <a:ext uri="{FF2B5EF4-FFF2-40B4-BE49-F238E27FC236}">
                <a16:creationId xmlns:a16="http://schemas.microsoft.com/office/drawing/2014/main" id="{F7811C97-51E4-993E-0976-E40A2E7938A7}"/>
              </a:ext>
            </a:extLst>
          </p:cNvPr>
          <p:cNvPicPr>
            <a:picLocks noChangeAspect="1"/>
          </p:cNvPicPr>
          <p:nvPr/>
        </p:nvPicPr>
        <p:blipFill>
          <a:blip r:embed="rId4"/>
          <a:stretch>
            <a:fillRect/>
          </a:stretch>
        </p:blipFill>
        <p:spPr>
          <a:xfrm>
            <a:off x="3972733" y="3466494"/>
            <a:ext cx="4094136" cy="459849"/>
          </a:xfrm>
          <a:prstGeom prst="rect">
            <a:avLst/>
          </a:prstGeom>
        </p:spPr>
      </p:pic>
    </p:spTree>
    <p:extLst>
      <p:ext uri="{BB962C8B-B14F-4D97-AF65-F5344CB8AC3E}">
        <p14:creationId xmlns:p14="http://schemas.microsoft.com/office/powerpoint/2010/main" val="2579186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Linear Regression Assumptions</a:t>
            </a:r>
            <a:endParaRPr dirty="0"/>
          </a:p>
        </p:txBody>
      </p:sp>
      <p:sp>
        <p:nvSpPr>
          <p:cNvPr id="87" name="Google Shape;87;p17"/>
          <p:cNvSpPr txBox="1">
            <a:spLocks noGrp="1"/>
          </p:cNvSpPr>
          <p:nvPr>
            <p:ph type="body" idx="1"/>
          </p:nvPr>
        </p:nvSpPr>
        <p:spPr>
          <a:xfrm>
            <a:off x="311700" y="1468825"/>
            <a:ext cx="8185500" cy="3099900"/>
          </a:xfrm>
          <a:prstGeom prst="rect">
            <a:avLst/>
          </a:prstGeom>
        </p:spPr>
        <p:txBody>
          <a:bodyPr spcFirstLastPara="1" wrap="square" lIns="91425" tIns="91425" rIns="91425" bIns="91425" anchor="t" anchorCtr="0">
            <a:noAutofit/>
          </a:bodyPr>
          <a:lstStyle/>
          <a:p>
            <a:pPr rtl="0" fontAlgn="base">
              <a:spcBef>
                <a:spcPts val="0"/>
              </a:spcBef>
              <a:spcAft>
                <a:spcPts val="0"/>
              </a:spcAft>
              <a:buAutoNum type="arabicPeriod"/>
            </a:pPr>
            <a:r>
              <a:rPr lang="en-US" sz="1400" b="0" i="0" u="none" strike="noStrike" dirty="0">
                <a:solidFill>
                  <a:srgbClr val="000000"/>
                </a:solidFill>
                <a:effectLst/>
              </a:rPr>
              <a:t>Linearity - the relationships between the predictors and the outcome variable should be linear</a:t>
            </a:r>
          </a:p>
          <a:p>
            <a:pPr rtl="0" fontAlgn="base">
              <a:spcBef>
                <a:spcPts val="0"/>
              </a:spcBef>
              <a:spcAft>
                <a:spcPts val="0"/>
              </a:spcAft>
              <a:buAutoNum type="arabicPeriod"/>
            </a:pPr>
            <a:r>
              <a:rPr lang="en-US" sz="1400" b="0" i="0" u="none" strike="noStrike" dirty="0">
                <a:solidFill>
                  <a:srgbClr val="000000"/>
                </a:solidFill>
                <a:effectLst/>
              </a:rPr>
              <a:t>Normality - the errors should be normally distributed</a:t>
            </a:r>
          </a:p>
          <a:p>
            <a:pPr rtl="0" fontAlgn="base">
              <a:spcBef>
                <a:spcPts val="0"/>
              </a:spcBef>
              <a:spcAft>
                <a:spcPts val="0"/>
              </a:spcAft>
              <a:buAutoNum type="arabicPeriod"/>
            </a:pPr>
            <a:r>
              <a:rPr lang="en-US" sz="1400" b="0" i="0" u="none" strike="noStrike" dirty="0">
                <a:solidFill>
                  <a:srgbClr val="000000"/>
                </a:solidFill>
                <a:effectLst/>
              </a:rPr>
              <a:t>Constant error variance (homoscedasticity); the error variance should be constant. The opposite is called heteroscedasticity. </a:t>
            </a:r>
          </a:p>
          <a:p>
            <a:pPr rtl="0" fontAlgn="base">
              <a:spcBef>
                <a:spcPts val="440"/>
              </a:spcBef>
              <a:spcAft>
                <a:spcPts val="0"/>
              </a:spcAft>
              <a:buFont typeface="+mj-lt"/>
              <a:buAutoNum type="arabicPeriod"/>
            </a:pPr>
            <a:r>
              <a:rPr lang="en-US" sz="1400" b="0" i="0" u="none" strike="noStrike" dirty="0">
                <a:solidFill>
                  <a:srgbClr val="000000"/>
                </a:solidFill>
                <a:effectLst/>
              </a:rPr>
              <a:t>Independence - the errors associated with one observation are not correlated with the errors of any other observation </a:t>
            </a:r>
          </a:p>
          <a:p>
            <a:pPr rtl="0" fontAlgn="base">
              <a:spcBef>
                <a:spcPts val="440"/>
              </a:spcBef>
              <a:spcAft>
                <a:spcPts val="0"/>
              </a:spcAft>
              <a:buFont typeface="+mj-lt"/>
              <a:buAutoNum type="arabicPeriod"/>
            </a:pPr>
            <a:r>
              <a:rPr lang="en-US" sz="1400" b="0" i="0" u="none" strike="noStrike" dirty="0">
                <a:solidFill>
                  <a:srgbClr val="000000"/>
                </a:solidFill>
                <a:effectLst/>
              </a:rPr>
              <a:t>The model is specified properly – all known variables that are relevant predictors of the dependent variable are included. There are not individual observations that exert undue influence on the coefficients.</a:t>
            </a:r>
          </a:p>
          <a:p>
            <a:pPr rtl="0" fontAlgn="base">
              <a:spcBef>
                <a:spcPts val="440"/>
              </a:spcBef>
              <a:spcAft>
                <a:spcPts val="0"/>
              </a:spcAft>
              <a:buFont typeface="+mj-lt"/>
              <a:buAutoNum type="arabicPeriod"/>
            </a:pPr>
            <a:r>
              <a:rPr lang="en-US" sz="1400" b="0" i="0" u="none" strike="noStrike" dirty="0">
                <a:solidFill>
                  <a:srgbClr val="000000"/>
                </a:solidFill>
                <a:effectLst/>
              </a:rPr>
              <a:t>Low multicollinearity - we avoid predictors that are highly collinear, which can cause problems when estimating regression coefficients. </a:t>
            </a:r>
            <a:br>
              <a:rPr lang="en-US" sz="1400" b="0" dirty="0">
                <a:effectLst/>
              </a:rPr>
            </a:br>
            <a:br>
              <a:rPr lang="en-US" sz="1400" b="0" dirty="0">
                <a:effectLst/>
              </a:rPr>
            </a:br>
            <a:endParaRPr sz="1400" dirty="0"/>
          </a:p>
        </p:txBody>
      </p:sp>
    </p:spTree>
    <p:extLst>
      <p:ext uri="{BB962C8B-B14F-4D97-AF65-F5344CB8AC3E}">
        <p14:creationId xmlns:p14="http://schemas.microsoft.com/office/powerpoint/2010/main" val="3607457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1. Linearity</a:t>
            </a:r>
          </a:p>
        </p:txBody>
      </p:sp>
      <p:sp>
        <p:nvSpPr>
          <p:cNvPr id="3" name="Text Placeholder 2">
            <a:extLst>
              <a:ext uri="{FF2B5EF4-FFF2-40B4-BE49-F238E27FC236}">
                <a16:creationId xmlns:a16="http://schemas.microsoft.com/office/drawing/2014/main" id="{B87110A6-911F-59B6-AD81-6EE297B22010}"/>
              </a:ext>
            </a:extLst>
          </p:cNvPr>
          <p:cNvSpPr>
            <a:spLocks noGrp="1"/>
          </p:cNvSpPr>
          <p:nvPr>
            <p:ph type="body" idx="1"/>
          </p:nvPr>
        </p:nvSpPr>
        <p:spPr/>
        <p:txBody>
          <a:bodyPr/>
          <a:lstStyle/>
          <a:p>
            <a:endParaRPr lang="en-US"/>
          </a:p>
        </p:txBody>
      </p:sp>
      <p:pic>
        <p:nvPicPr>
          <p:cNvPr id="34818" name="Picture 2">
            <a:extLst>
              <a:ext uri="{FF2B5EF4-FFF2-40B4-BE49-F238E27FC236}">
                <a16:creationId xmlns:a16="http://schemas.microsoft.com/office/drawing/2014/main" id="{F227F576-CBB2-9125-CCC0-AE59D894F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1392800"/>
            <a:ext cx="8737600" cy="337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712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1. Linearity</a:t>
            </a:r>
          </a:p>
        </p:txBody>
      </p:sp>
      <p:sp>
        <p:nvSpPr>
          <p:cNvPr id="6" name="TextBox 5">
            <a:extLst>
              <a:ext uri="{FF2B5EF4-FFF2-40B4-BE49-F238E27FC236}">
                <a16:creationId xmlns:a16="http://schemas.microsoft.com/office/drawing/2014/main" id="{8327E9A7-D902-304B-C115-5FD7E267C9E7}"/>
              </a:ext>
            </a:extLst>
          </p:cNvPr>
          <p:cNvSpPr txBox="1"/>
          <p:nvPr/>
        </p:nvSpPr>
        <p:spPr>
          <a:xfrm>
            <a:off x="311700" y="2112472"/>
            <a:ext cx="4572000" cy="2031325"/>
          </a:xfrm>
          <a:prstGeom prst="rect">
            <a:avLst/>
          </a:prstGeom>
          <a:noFill/>
        </p:spPr>
        <p:txBody>
          <a:bodyPr wrap="square">
            <a:spAutoFit/>
          </a:bodyPr>
          <a:lstStyle/>
          <a:p>
            <a:pPr rtl="0">
              <a:spcBef>
                <a:spcPts val="0"/>
              </a:spcBef>
              <a:spcAft>
                <a:spcPts val="0"/>
              </a:spcAft>
            </a:pPr>
            <a:r>
              <a:rPr lang="en-US" b="0" i="0" u="none" strike="noStrike" dirty="0">
                <a:solidFill>
                  <a:srgbClr val="000000"/>
                </a:solidFill>
                <a:effectLst/>
                <a:latin typeface="Edu Diatype Rounded Semi-Mono" panose="020B0509040202060203" pitchFamily="49" charset="77"/>
              </a:rPr>
              <a:t> </a:t>
            </a:r>
            <a:endParaRPr lang="en-US" b="0" dirty="0">
              <a:effectLst/>
              <a:latin typeface="Edu Diatype Rounded Semi-Mono" panose="020B0509040202060203" pitchFamily="49" charset="77"/>
            </a:endParaRPr>
          </a:p>
          <a:p>
            <a:pPr rtl="0">
              <a:spcBef>
                <a:spcPts val="0"/>
              </a:spcBef>
              <a:spcAft>
                <a:spcPts val="0"/>
              </a:spcAft>
            </a:pPr>
            <a:br>
              <a:rPr lang="en-US" b="0" dirty="0">
                <a:effectLst/>
                <a:latin typeface="Edu Diatype Rounded Semi-Mono" panose="020B0509040202060203" pitchFamily="49" charset="77"/>
              </a:rPr>
            </a:br>
            <a:r>
              <a:rPr lang="en-US" b="0" i="0" u="none" strike="noStrike" dirty="0">
                <a:solidFill>
                  <a:srgbClr val="000000"/>
                </a:solidFill>
                <a:effectLst/>
                <a:latin typeface="Edu Diatype Rounded Semi-Mono" panose="020B0509040202060203" pitchFamily="49" charset="77"/>
              </a:rPr>
              <a:t>Which one violates the linearity assumption? </a:t>
            </a:r>
            <a:endParaRPr lang="en-US" b="0" dirty="0">
              <a:effectLst/>
              <a:latin typeface="Edu Diatype Rounded Semi-Mono" panose="020B0509040202060203" pitchFamily="49" charset="77"/>
            </a:endParaRPr>
          </a:p>
          <a:p>
            <a:pPr rtl="0">
              <a:spcBef>
                <a:spcPts val="0"/>
              </a:spcBef>
              <a:spcAft>
                <a:spcPts val="0"/>
              </a:spcAft>
            </a:pPr>
            <a:br>
              <a:rPr lang="en-US" b="0" dirty="0">
                <a:effectLst/>
                <a:latin typeface="Edu Diatype Rounded Semi-Mono" panose="020B0509040202060203" pitchFamily="49" charset="77"/>
              </a:rPr>
            </a:br>
            <a:r>
              <a:rPr lang="en-US" b="0" i="0" u="none" strike="noStrike" dirty="0">
                <a:solidFill>
                  <a:srgbClr val="000000"/>
                </a:solidFill>
                <a:effectLst/>
                <a:latin typeface="Edu Diatype Rounded Semi-Mono" panose="020B0509040202060203" pitchFamily="49" charset="77"/>
              </a:rPr>
              <a:t> </a:t>
            </a:r>
            <a:endParaRPr lang="en-US" b="0" dirty="0">
              <a:effectLst/>
              <a:latin typeface="Edu Diatype Rounded Semi-Mono" panose="020B0509040202060203" pitchFamily="49" charset="77"/>
            </a:endParaRPr>
          </a:p>
          <a:p>
            <a:pPr rtl="0">
              <a:spcBef>
                <a:spcPts val="0"/>
              </a:spcBef>
              <a:spcAft>
                <a:spcPts val="0"/>
              </a:spcAft>
            </a:pPr>
            <a:br>
              <a:rPr lang="en-US" b="0" dirty="0">
                <a:effectLst/>
                <a:latin typeface="Edu Diatype Rounded Semi-Mono" panose="020B0509040202060203" pitchFamily="49" charset="77"/>
              </a:rPr>
            </a:br>
            <a:r>
              <a:rPr lang="en-US" b="0" i="0" u="none" strike="noStrike" dirty="0">
                <a:solidFill>
                  <a:srgbClr val="000000"/>
                </a:solidFill>
                <a:effectLst/>
                <a:latin typeface="Edu Diatype Rounded Semi-Mono" panose="020B0509040202060203" pitchFamily="49" charset="77"/>
              </a:rPr>
              <a:t> </a:t>
            </a:r>
            <a:endParaRPr lang="en-US" b="0" dirty="0">
              <a:effectLst/>
              <a:latin typeface="Edu Diatype Rounded Semi-Mono" panose="020B0509040202060203" pitchFamily="49" charset="77"/>
            </a:endParaRPr>
          </a:p>
          <a:p>
            <a:br>
              <a:rPr lang="en-US" dirty="0">
                <a:latin typeface="Edu Diatype Rounded Semi-Mono" panose="020B0509040202060203" pitchFamily="49" charset="77"/>
              </a:rPr>
            </a:br>
            <a:endParaRPr lang="en-US" dirty="0">
              <a:latin typeface="Edu Diatype Rounded Semi-Mono" panose="020B0509040202060203" pitchFamily="49" charset="77"/>
            </a:endParaRPr>
          </a:p>
        </p:txBody>
      </p:sp>
      <p:pic>
        <p:nvPicPr>
          <p:cNvPr id="12" name="Picture 11">
            <a:extLst>
              <a:ext uri="{FF2B5EF4-FFF2-40B4-BE49-F238E27FC236}">
                <a16:creationId xmlns:a16="http://schemas.microsoft.com/office/drawing/2014/main" id="{1E66202D-B544-30AD-EEB9-256BB4BFA26D}"/>
              </a:ext>
            </a:extLst>
          </p:cNvPr>
          <p:cNvPicPr>
            <a:picLocks noChangeAspect="1"/>
          </p:cNvPicPr>
          <p:nvPr/>
        </p:nvPicPr>
        <p:blipFill>
          <a:blip r:embed="rId3"/>
          <a:stretch>
            <a:fillRect/>
          </a:stretch>
        </p:blipFill>
        <p:spPr>
          <a:xfrm>
            <a:off x="4530657" y="1230084"/>
            <a:ext cx="4301643" cy="3206679"/>
          </a:xfrm>
          <a:prstGeom prst="rect">
            <a:avLst/>
          </a:prstGeom>
        </p:spPr>
      </p:pic>
    </p:spTree>
    <p:extLst>
      <p:ext uri="{BB962C8B-B14F-4D97-AF65-F5344CB8AC3E}">
        <p14:creationId xmlns:p14="http://schemas.microsoft.com/office/powerpoint/2010/main" val="2265769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2. Normality of the Errors</a:t>
            </a:r>
          </a:p>
        </p:txBody>
      </p:sp>
      <p:sp>
        <p:nvSpPr>
          <p:cNvPr id="6" name="TextBox 5">
            <a:extLst>
              <a:ext uri="{FF2B5EF4-FFF2-40B4-BE49-F238E27FC236}">
                <a16:creationId xmlns:a16="http://schemas.microsoft.com/office/drawing/2014/main" id="{8327E9A7-D902-304B-C115-5FD7E267C9E7}"/>
              </a:ext>
            </a:extLst>
          </p:cNvPr>
          <p:cNvSpPr txBox="1"/>
          <p:nvPr/>
        </p:nvSpPr>
        <p:spPr>
          <a:xfrm>
            <a:off x="191957" y="2417861"/>
            <a:ext cx="4572000" cy="523220"/>
          </a:xfrm>
          <a:prstGeom prst="rect">
            <a:avLst/>
          </a:prstGeom>
          <a:noFill/>
        </p:spPr>
        <p:txBody>
          <a:bodyPr wrap="square">
            <a:spAutoFit/>
          </a:bodyPr>
          <a:lstStyle/>
          <a:p>
            <a:pPr rtl="0">
              <a:spcBef>
                <a:spcPts val="0"/>
              </a:spcBef>
              <a:spcAft>
                <a:spcPts val="0"/>
              </a:spcAft>
            </a:pPr>
            <a:r>
              <a:rPr lang="en-US" b="0" i="0" u="none" strike="noStrike" dirty="0">
                <a:solidFill>
                  <a:srgbClr val="000000"/>
                </a:solidFill>
                <a:effectLst/>
                <a:latin typeface="Edu Diatype Rounded Semi-Mono" panose="020B0509040202060203" pitchFamily="49" charset="77"/>
              </a:rPr>
              <a:t>Why is it important to have mean 0 normal errors? </a:t>
            </a:r>
            <a:endParaRPr lang="en-US" dirty="0">
              <a:latin typeface="Edu Diatype Rounded Semi-Mono" panose="020B0509040202060203" pitchFamily="49" charset="77"/>
            </a:endParaRPr>
          </a:p>
        </p:txBody>
      </p:sp>
      <p:pic>
        <p:nvPicPr>
          <p:cNvPr id="36866" name="Picture 2">
            <a:extLst>
              <a:ext uri="{FF2B5EF4-FFF2-40B4-BE49-F238E27FC236}">
                <a16:creationId xmlns:a16="http://schemas.microsoft.com/office/drawing/2014/main" id="{63D4414F-B520-88EC-DF80-3C90358990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0288" y="999703"/>
            <a:ext cx="5022226" cy="388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908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2. Normality of the Errors</a:t>
            </a:r>
          </a:p>
        </p:txBody>
      </p:sp>
      <p:sp>
        <p:nvSpPr>
          <p:cNvPr id="6" name="TextBox 5">
            <a:extLst>
              <a:ext uri="{FF2B5EF4-FFF2-40B4-BE49-F238E27FC236}">
                <a16:creationId xmlns:a16="http://schemas.microsoft.com/office/drawing/2014/main" id="{8327E9A7-D902-304B-C115-5FD7E267C9E7}"/>
              </a:ext>
            </a:extLst>
          </p:cNvPr>
          <p:cNvSpPr txBox="1"/>
          <p:nvPr/>
        </p:nvSpPr>
        <p:spPr>
          <a:xfrm>
            <a:off x="191957" y="2417861"/>
            <a:ext cx="4572000" cy="1384995"/>
          </a:xfrm>
          <a:prstGeom prst="rect">
            <a:avLst/>
          </a:prstGeom>
          <a:noFill/>
        </p:spPr>
        <p:txBody>
          <a:bodyPr wrap="square">
            <a:spAutoFit/>
          </a:bodyPr>
          <a:lstStyle/>
          <a:p>
            <a:pPr rtl="0">
              <a:spcBef>
                <a:spcPts val="0"/>
              </a:spcBef>
              <a:spcAft>
                <a:spcPts val="0"/>
              </a:spcAft>
            </a:pPr>
            <a:r>
              <a:rPr lang="en-US" b="0" i="0" u="none" strike="noStrike" dirty="0">
                <a:solidFill>
                  <a:srgbClr val="000000"/>
                </a:solidFill>
                <a:effectLst/>
                <a:latin typeface="Edu Diatype Rounded Semi-Mono" panose="020B0509040202060203" pitchFamily="49" charset="77"/>
              </a:rPr>
              <a:t>Why is it important to have mean 0 normal errors? </a:t>
            </a:r>
          </a:p>
          <a:p>
            <a:pPr rtl="0">
              <a:spcBef>
                <a:spcPts val="0"/>
              </a:spcBef>
              <a:spcAft>
                <a:spcPts val="0"/>
              </a:spcAft>
            </a:pPr>
            <a:endParaRPr lang="en-US" dirty="0">
              <a:latin typeface="Edu Diatype Rounded Semi-Mono" panose="020B0509040202060203" pitchFamily="49" charset="77"/>
            </a:endParaRPr>
          </a:p>
          <a:p>
            <a:pPr rtl="0">
              <a:spcBef>
                <a:spcPts val="0"/>
              </a:spcBef>
              <a:spcAft>
                <a:spcPts val="0"/>
              </a:spcAft>
            </a:pPr>
            <a:r>
              <a:rPr lang="en-US" dirty="0">
                <a:latin typeface="Edu Diatype Rounded Semi-Mono" panose="020B0509040202060203" pitchFamily="49" charset="77"/>
              </a:rPr>
              <a:t>Because these are rough assumptions, I prefer graphical methods of checking </a:t>
            </a:r>
          </a:p>
          <a:p>
            <a:pPr rtl="0">
              <a:spcBef>
                <a:spcPts val="0"/>
              </a:spcBef>
              <a:spcAft>
                <a:spcPts val="0"/>
              </a:spcAft>
            </a:pPr>
            <a:endParaRPr lang="en-US" dirty="0">
              <a:latin typeface="Edu Diatype Rounded Semi-Mono" panose="020B0509040202060203" pitchFamily="49" charset="77"/>
            </a:endParaRPr>
          </a:p>
        </p:txBody>
      </p:sp>
      <p:pic>
        <p:nvPicPr>
          <p:cNvPr id="36866" name="Picture 2">
            <a:extLst>
              <a:ext uri="{FF2B5EF4-FFF2-40B4-BE49-F238E27FC236}">
                <a16:creationId xmlns:a16="http://schemas.microsoft.com/office/drawing/2014/main" id="{63D4414F-B520-88EC-DF80-3C90358990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0288" y="999703"/>
            <a:ext cx="5022226" cy="388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977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Today’s Agenda</a:t>
            </a:r>
            <a:endParaRPr dirty="0"/>
          </a:p>
        </p:txBody>
      </p:sp>
      <p:sp>
        <p:nvSpPr>
          <p:cNvPr id="69" name="Google Shape;69;p1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a:lnSpc>
                <a:spcPct val="100000"/>
              </a:lnSpc>
              <a:buFont typeface="Source Code Pro"/>
              <a:buChar char="-"/>
            </a:pPr>
            <a:r>
              <a:rPr lang="en-US" dirty="0"/>
              <a:t>Correlation</a:t>
            </a:r>
          </a:p>
          <a:p>
            <a:pPr marL="0">
              <a:lnSpc>
                <a:spcPct val="100000"/>
              </a:lnSpc>
              <a:buFont typeface="Source Code Pro"/>
              <a:buChar char="-"/>
            </a:pPr>
            <a:r>
              <a:rPr lang="en-US" dirty="0"/>
              <a:t>Bivariate Linear Regression </a:t>
            </a:r>
          </a:p>
          <a:p>
            <a:pPr marL="0">
              <a:lnSpc>
                <a:spcPct val="100000"/>
              </a:lnSpc>
              <a:buFont typeface="Source Code Pro"/>
              <a:buChar char="-"/>
            </a:pPr>
            <a:r>
              <a:rPr lang="en-US" dirty="0"/>
              <a:t>Multivariate Linear Regression</a:t>
            </a:r>
          </a:p>
          <a:p>
            <a:pPr marL="0">
              <a:lnSpc>
                <a:spcPct val="100000"/>
              </a:lnSpc>
              <a:buFont typeface="Source Code Pro"/>
              <a:buChar char="-"/>
            </a:pPr>
            <a:r>
              <a:rPr lang="en-US" dirty="0"/>
              <a:t>Categorical regressors: Dummy variables</a:t>
            </a:r>
          </a:p>
          <a:p>
            <a:pPr marL="0">
              <a:lnSpc>
                <a:spcPct val="100000"/>
              </a:lnSpc>
              <a:buFont typeface="Source Code Pro"/>
              <a:buChar char="-"/>
            </a:pPr>
            <a:r>
              <a:rPr lang="en-US" dirty="0"/>
              <a:t>Hypothesis Testing</a:t>
            </a:r>
          </a:p>
          <a:p>
            <a:pPr marL="0">
              <a:lnSpc>
                <a:spcPct val="100000"/>
              </a:lnSpc>
              <a:buFont typeface="Source Code Pro"/>
              <a:buChar char="-"/>
            </a:pPr>
            <a:r>
              <a:rPr lang="en-US" dirty="0"/>
              <a:t>R-squared</a:t>
            </a:r>
          </a:p>
          <a:p>
            <a:pPr marL="0">
              <a:lnSpc>
                <a:spcPct val="100000"/>
              </a:lnSpc>
              <a:buFont typeface="Source Code Pro"/>
              <a:buChar char="-"/>
            </a:pPr>
            <a:r>
              <a:rPr lang="en-US" dirty="0"/>
              <a:t>P-Values</a:t>
            </a:r>
          </a:p>
          <a:p>
            <a:pPr marL="0">
              <a:lnSpc>
                <a:spcPct val="100000"/>
              </a:lnSpc>
              <a:buFont typeface="Source Code Pro"/>
              <a:buChar char="-"/>
            </a:pPr>
            <a:r>
              <a:rPr lang="en-US" dirty="0"/>
              <a:t>Relationship to machine learning</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3. Homoscedasticity</a:t>
            </a:r>
          </a:p>
        </p:txBody>
      </p:sp>
      <p:sp>
        <p:nvSpPr>
          <p:cNvPr id="3" name="Text Placeholder 2">
            <a:extLst>
              <a:ext uri="{FF2B5EF4-FFF2-40B4-BE49-F238E27FC236}">
                <a16:creationId xmlns:a16="http://schemas.microsoft.com/office/drawing/2014/main" id="{040CF81F-A3FC-C731-CC15-237E9F5DF92A}"/>
              </a:ext>
            </a:extLst>
          </p:cNvPr>
          <p:cNvSpPr>
            <a:spLocks noGrp="1"/>
          </p:cNvSpPr>
          <p:nvPr>
            <p:ph type="body" idx="1"/>
          </p:nvPr>
        </p:nvSpPr>
        <p:spPr/>
        <p:txBody>
          <a:bodyPr/>
          <a:lstStyle/>
          <a:p>
            <a:pPr marL="114300" indent="0">
              <a:buNone/>
            </a:pPr>
            <a:r>
              <a:rPr lang="en-US" sz="1400" b="0" i="0" u="none" strike="noStrike" dirty="0">
                <a:solidFill>
                  <a:srgbClr val="000000"/>
                </a:solidFill>
                <a:effectLst/>
              </a:rPr>
              <a:t>Heteroscedasticity is when errors get larger as x gets larger</a:t>
            </a:r>
          </a:p>
          <a:p>
            <a:pPr marL="114300" indent="0">
              <a:buNone/>
            </a:pPr>
            <a:br>
              <a:rPr lang="en-US" sz="1400" dirty="0"/>
            </a:br>
            <a:endParaRPr lang="en-US" sz="1400" dirty="0"/>
          </a:p>
        </p:txBody>
      </p:sp>
      <p:pic>
        <p:nvPicPr>
          <p:cNvPr id="12290" name="Picture 2">
            <a:extLst>
              <a:ext uri="{FF2B5EF4-FFF2-40B4-BE49-F238E27FC236}">
                <a16:creationId xmlns:a16="http://schemas.microsoft.com/office/drawing/2014/main" id="{4F8C4F82-DDDD-0E3F-9F5B-7BBD0A41F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52" y="1805686"/>
            <a:ext cx="4928461" cy="296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045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3. Homoscedasticity</a:t>
            </a:r>
          </a:p>
        </p:txBody>
      </p:sp>
      <p:sp>
        <p:nvSpPr>
          <p:cNvPr id="5" name="Text Placeholder 4">
            <a:extLst>
              <a:ext uri="{FF2B5EF4-FFF2-40B4-BE49-F238E27FC236}">
                <a16:creationId xmlns:a16="http://schemas.microsoft.com/office/drawing/2014/main" id="{5CB7115D-0029-2E0A-31B1-5EA946BFDB68}"/>
              </a:ext>
            </a:extLst>
          </p:cNvPr>
          <p:cNvSpPr>
            <a:spLocks noGrp="1"/>
          </p:cNvSpPr>
          <p:nvPr>
            <p:ph type="body" idx="1"/>
          </p:nvPr>
        </p:nvSpPr>
        <p:spPr/>
        <p:txBody>
          <a:bodyPr/>
          <a:lstStyle/>
          <a:p>
            <a:endParaRPr lang="en-US"/>
          </a:p>
        </p:txBody>
      </p:sp>
      <p:pic>
        <p:nvPicPr>
          <p:cNvPr id="12292" name="Picture 4">
            <a:extLst>
              <a:ext uri="{FF2B5EF4-FFF2-40B4-BE49-F238E27FC236}">
                <a16:creationId xmlns:a16="http://schemas.microsoft.com/office/drawing/2014/main" id="{24DB425A-9D8C-B96C-D40B-0BCD990B8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 y="1468825"/>
            <a:ext cx="8953500" cy="351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441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3. Homoscedasticity</a:t>
            </a:r>
          </a:p>
        </p:txBody>
      </p:sp>
      <p:sp>
        <p:nvSpPr>
          <p:cNvPr id="3" name="Text Placeholder 2">
            <a:extLst>
              <a:ext uri="{FF2B5EF4-FFF2-40B4-BE49-F238E27FC236}">
                <a16:creationId xmlns:a16="http://schemas.microsoft.com/office/drawing/2014/main" id="{040CF81F-A3FC-C731-CC15-237E9F5DF92A}"/>
              </a:ext>
            </a:extLst>
          </p:cNvPr>
          <p:cNvSpPr>
            <a:spLocks noGrp="1"/>
          </p:cNvSpPr>
          <p:nvPr>
            <p:ph type="body" idx="1"/>
          </p:nvPr>
        </p:nvSpPr>
        <p:spPr/>
        <p:txBody>
          <a:bodyPr/>
          <a:lstStyle/>
          <a:p>
            <a:pPr marL="114300" indent="0">
              <a:buNone/>
            </a:pPr>
            <a:r>
              <a:rPr lang="en-US" sz="1400" b="0" i="0" u="none" strike="noStrike" dirty="0">
                <a:solidFill>
                  <a:srgbClr val="000000"/>
                </a:solidFill>
                <a:effectLst/>
              </a:rPr>
              <a:t>Heteroscedasticity is when errors get larger as x gets larger</a:t>
            </a:r>
          </a:p>
          <a:p>
            <a:pPr marL="114300" indent="0">
              <a:buNone/>
            </a:pPr>
            <a:br>
              <a:rPr lang="en-US" sz="1400" dirty="0"/>
            </a:br>
            <a:endParaRPr lang="en-US" sz="1400" dirty="0"/>
          </a:p>
        </p:txBody>
      </p:sp>
      <p:pic>
        <p:nvPicPr>
          <p:cNvPr id="12290" name="Picture 2">
            <a:extLst>
              <a:ext uri="{FF2B5EF4-FFF2-40B4-BE49-F238E27FC236}">
                <a16:creationId xmlns:a16="http://schemas.microsoft.com/office/drawing/2014/main" id="{4F8C4F82-DDDD-0E3F-9F5B-7BBD0A41F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52" y="1805686"/>
            <a:ext cx="4928461" cy="29653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4A7B1BB-6772-8248-2FEA-8508CC6DEED4}"/>
              </a:ext>
            </a:extLst>
          </p:cNvPr>
          <p:cNvSpPr txBox="1"/>
          <p:nvPr/>
        </p:nvSpPr>
        <p:spPr>
          <a:xfrm>
            <a:off x="5638800" y="2433999"/>
            <a:ext cx="3095048" cy="1815882"/>
          </a:xfrm>
          <a:prstGeom prst="rect">
            <a:avLst/>
          </a:prstGeom>
          <a:noFill/>
        </p:spPr>
        <p:txBody>
          <a:bodyPr wrap="square">
            <a:spAutoFit/>
          </a:bodyPr>
          <a:lstStyle/>
          <a:p>
            <a:pPr rtl="0" fontAlgn="base">
              <a:spcBef>
                <a:spcPts val="240"/>
              </a:spcBef>
              <a:spcAft>
                <a:spcPts val="0"/>
              </a:spcAft>
            </a:pPr>
            <a:r>
              <a:rPr lang="en-US" sz="1400" b="0" i="0" u="none" strike="noStrike" dirty="0">
                <a:solidFill>
                  <a:srgbClr val="000000"/>
                </a:solidFill>
                <a:effectLst/>
                <a:latin typeface="Edu Diatype Rounded Semi-Mono" panose="020B0509040202060203" pitchFamily="49" charset="77"/>
              </a:rPr>
              <a:t>Also: </a:t>
            </a:r>
            <a:r>
              <a:rPr lang="en-US" sz="1400" b="0" i="1" u="none" strike="noStrike" dirty="0">
                <a:solidFill>
                  <a:srgbClr val="000000"/>
                </a:solidFill>
                <a:effectLst/>
                <a:latin typeface="Edu Diatype Rounded Semi-Mono" panose="020B0509040202060203" pitchFamily="49" charset="77"/>
              </a:rPr>
              <a:t>everything </a:t>
            </a:r>
            <a:r>
              <a:rPr lang="en-US" sz="1400" b="0" i="0" u="none" strike="noStrike" dirty="0">
                <a:solidFill>
                  <a:srgbClr val="000000"/>
                </a:solidFill>
                <a:effectLst/>
                <a:latin typeface="Edu Diatype Rounded Semi-Mono" panose="020B0509040202060203" pitchFamily="49" charset="77"/>
              </a:rPr>
              <a:t>is heteroscedastic and it alone doesn’t bias your coefficient estimates (it just makes the standard errors incorrect, usually too big, which means you might fail to reject the null)</a:t>
            </a:r>
          </a:p>
        </p:txBody>
      </p:sp>
    </p:spTree>
    <p:extLst>
      <p:ext uri="{BB962C8B-B14F-4D97-AF65-F5344CB8AC3E}">
        <p14:creationId xmlns:p14="http://schemas.microsoft.com/office/powerpoint/2010/main" val="1814824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4. No Autocorrelation (i.e. independence of Errors)</a:t>
            </a:r>
          </a:p>
        </p:txBody>
      </p:sp>
      <p:pic>
        <p:nvPicPr>
          <p:cNvPr id="39938" name="Picture 2">
            <a:extLst>
              <a:ext uri="{FF2B5EF4-FFF2-40B4-BE49-F238E27FC236}">
                <a16:creationId xmlns:a16="http://schemas.microsoft.com/office/drawing/2014/main" id="{0F7AAA2F-44AE-64FB-BC05-2573AC597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5621" y="1307981"/>
            <a:ext cx="6592758" cy="37084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951A8CF-13B9-CB2B-AE9F-0D1E598A5567}"/>
              </a:ext>
            </a:extLst>
          </p:cNvPr>
          <p:cNvSpPr txBox="1"/>
          <p:nvPr/>
        </p:nvSpPr>
        <p:spPr>
          <a:xfrm>
            <a:off x="2667000" y="4032336"/>
            <a:ext cx="1763486" cy="738664"/>
          </a:xfrm>
          <a:prstGeom prst="rect">
            <a:avLst/>
          </a:prstGeom>
          <a:noFill/>
        </p:spPr>
        <p:txBody>
          <a:bodyPr wrap="square">
            <a:spAutoFit/>
          </a:bodyPr>
          <a:lstStyle/>
          <a:p>
            <a:pPr rtl="0">
              <a:spcBef>
                <a:spcPts val="0"/>
              </a:spcBef>
              <a:spcAft>
                <a:spcPts val="0"/>
              </a:spcAft>
            </a:pPr>
            <a:r>
              <a:rPr lang="en-US" sz="1400" b="0" i="0" u="none" strike="noStrike" dirty="0">
                <a:solidFill>
                  <a:srgbClr val="FF0000"/>
                </a:solidFill>
                <a:effectLst/>
                <a:latin typeface="Avenir" panose="02000503020000020003" pitchFamily="2" charset="0"/>
              </a:rPr>
              <a:t>Why is this bad? </a:t>
            </a:r>
            <a:endParaRPr lang="en-US" b="0" dirty="0">
              <a:effectLst/>
            </a:endParaRPr>
          </a:p>
          <a:p>
            <a:br>
              <a:rPr lang="en-US" dirty="0"/>
            </a:br>
            <a:endParaRPr lang="en-US" dirty="0"/>
          </a:p>
        </p:txBody>
      </p:sp>
    </p:spTree>
    <p:extLst>
      <p:ext uri="{BB962C8B-B14F-4D97-AF65-F5344CB8AC3E}">
        <p14:creationId xmlns:p14="http://schemas.microsoft.com/office/powerpoint/2010/main" val="554313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4. No Autocorrelation (i.e. independence of Errors)</a:t>
            </a:r>
          </a:p>
        </p:txBody>
      </p:sp>
      <p:pic>
        <p:nvPicPr>
          <p:cNvPr id="39938" name="Picture 2">
            <a:extLst>
              <a:ext uri="{FF2B5EF4-FFF2-40B4-BE49-F238E27FC236}">
                <a16:creationId xmlns:a16="http://schemas.microsoft.com/office/drawing/2014/main" id="{0F7AAA2F-44AE-64FB-BC05-2573AC597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5621" y="1307981"/>
            <a:ext cx="6592758" cy="37084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951A8CF-13B9-CB2B-AE9F-0D1E598A5567}"/>
              </a:ext>
            </a:extLst>
          </p:cNvPr>
          <p:cNvSpPr txBox="1"/>
          <p:nvPr/>
        </p:nvSpPr>
        <p:spPr>
          <a:xfrm>
            <a:off x="2046514" y="2808514"/>
            <a:ext cx="2383972" cy="1600438"/>
          </a:xfrm>
          <a:prstGeom prst="rect">
            <a:avLst/>
          </a:prstGeom>
          <a:noFill/>
        </p:spPr>
        <p:txBody>
          <a:bodyPr wrap="square">
            <a:spAutoFit/>
          </a:bodyPr>
          <a:lstStyle/>
          <a:p>
            <a:pPr rtl="0">
              <a:spcBef>
                <a:spcPts val="0"/>
              </a:spcBef>
              <a:spcAft>
                <a:spcPts val="0"/>
              </a:spcAft>
            </a:pPr>
            <a:r>
              <a:rPr lang="en-US" sz="1400" b="0" i="0" u="none" strike="noStrike" dirty="0">
                <a:solidFill>
                  <a:srgbClr val="FF0000"/>
                </a:solidFill>
                <a:effectLst/>
                <a:latin typeface="Edu Diatype Rounded Semi-Mono" panose="020B0509040202060203" pitchFamily="49" charset="77"/>
              </a:rPr>
              <a:t>Worst case scenario: your data points are perfectly correlated…what does that mean? </a:t>
            </a:r>
          </a:p>
          <a:p>
            <a:br>
              <a:rPr lang="en-US" dirty="0">
                <a:latin typeface="Edu Diatype Rounded Semi-Mono" panose="020B0509040202060203" pitchFamily="49" charset="77"/>
              </a:rPr>
            </a:br>
            <a:endParaRPr lang="en-US" dirty="0">
              <a:latin typeface="Edu Diatype Rounded Semi-Mono" panose="020B0509040202060203" pitchFamily="49" charset="77"/>
            </a:endParaRPr>
          </a:p>
        </p:txBody>
      </p:sp>
    </p:spTree>
    <p:extLst>
      <p:ext uri="{BB962C8B-B14F-4D97-AF65-F5344CB8AC3E}">
        <p14:creationId xmlns:p14="http://schemas.microsoft.com/office/powerpoint/2010/main" val="3884329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5. Outliers</a:t>
            </a:r>
          </a:p>
        </p:txBody>
      </p:sp>
      <p:pic>
        <p:nvPicPr>
          <p:cNvPr id="41986" name="Picture 2">
            <a:extLst>
              <a:ext uri="{FF2B5EF4-FFF2-40B4-BE49-F238E27FC236}">
                <a16:creationId xmlns:a16="http://schemas.microsoft.com/office/drawing/2014/main" id="{1501A3C0-1603-9D86-17D8-A02350BFE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564" y="1392800"/>
            <a:ext cx="5753100" cy="337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76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5. Outliers</a:t>
            </a:r>
          </a:p>
        </p:txBody>
      </p:sp>
      <p:pic>
        <p:nvPicPr>
          <p:cNvPr id="41986" name="Picture 2">
            <a:extLst>
              <a:ext uri="{FF2B5EF4-FFF2-40B4-BE49-F238E27FC236}">
                <a16:creationId xmlns:a16="http://schemas.microsoft.com/office/drawing/2014/main" id="{1501A3C0-1603-9D86-17D8-A02350BFE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564" y="1392800"/>
            <a:ext cx="5753100" cy="3378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098B16A-B4A2-504E-B818-61727997F1F7}"/>
              </a:ext>
            </a:extLst>
          </p:cNvPr>
          <p:cNvSpPr txBox="1"/>
          <p:nvPr/>
        </p:nvSpPr>
        <p:spPr>
          <a:xfrm>
            <a:off x="311700" y="1972232"/>
            <a:ext cx="1850571" cy="1815882"/>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Edu Diatype Rounded Semi-Mono" panose="020B0509040202060203" pitchFamily="49" charset="77"/>
              </a:rPr>
              <a:t>This can really skew your estimate, especially if you have smaller dataset</a:t>
            </a:r>
            <a:endParaRPr lang="en-US" b="0" dirty="0">
              <a:effectLst/>
              <a:latin typeface="Edu Diatype Rounded Semi-Mono" panose="020B0509040202060203" pitchFamily="49" charset="77"/>
            </a:endParaRPr>
          </a:p>
          <a:p>
            <a:br>
              <a:rPr lang="en-US" dirty="0">
                <a:latin typeface="Edu Diatype Rounded Semi-Mono" panose="020B0509040202060203" pitchFamily="49" charset="77"/>
              </a:rPr>
            </a:br>
            <a:endParaRPr lang="en-US" dirty="0">
              <a:latin typeface="Edu Diatype Rounded Semi-Mono" panose="020B0509040202060203" pitchFamily="49" charset="77"/>
            </a:endParaRPr>
          </a:p>
        </p:txBody>
      </p:sp>
    </p:spTree>
    <p:extLst>
      <p:ext uri="{BB962C8B-B14F-4D97-AF65-F5344CB8AC3E}">
        <p14:creationId xmlns:p14="http://schemas.microsoft.com/office/powerpoint/2010/main" val="253157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6. Multicollinearity</a:t>
            </a:r>
          </a:p>
        </p:txBody>
      </p:sp>
      <p:pic>
        <p:nvPicPr>
          <p:cNvPr id="45058" name="Picture 2">
            <a:extLst>
              <a:ext uri="{FF2B5EF4-FFF2-40B4-BE49-F238E27FC236}">
                <a16:creationId xmlns:a16="http://schemas.microsoft.com/office/drawing/2014/main" id="{0EE48DE7-D963-5AFA-DB40-47F0E80B7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16575"/>
            <a:ext cx="9144000" cy="365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163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6. Multicollinearity</a:t>
            </a:r>
          </a:p>
        </p:txBody>
      </p:sp>
      <p:pic>
        <p:nvPicPr>
          <p:cNvPr id="3" name="Picture 2">
            <a:extLst>
              <a:ext uri="{FF2B5EF4-FFF2-40B4-BE49-F238E27FC236}">
                <a16:creationId xmlns:a16="http://schemas.microsoft.com/office/drawing/2014/main" id="{71039F30-E87B-E462-FDD6-9528316F683F}"/>
              </a:ext>
            </a:extLst>
          </p:cNvPr>
          <p:cNvPicPr>
            <a:picLocks noChangeAspect="1"/>
          </p:cNvPicPr>
          <p:nvPr/>
        </p:nvPicPr>
        <p:blipFill>
          <a:blip r:embed="rId3"/>
          <a:stretch>
            <a:fillRect/>
          </a:stretch>
        </p:blipFill>
        <p:spPr>
          <a:xfrm>
            <a:off x="4145184" y="1005764"/>
            <a:ext cx="4687116" cy="4137736"/>
          </a:xfrm>
          <a:prstGeom prst="rect">
            <a:avLst/>
          </a:prstGeom>
        </p:spPr>
      </p:pic>
      <p:sp>
        <p:nvSpPr>
          <p:cNvPr id="5" name="TextBox 4">
            <a:extLst>
              <a:ext uri="{FF2B5EF4-FFF2-40B4-BE49-F238E27FC236}">
                <a16:creationId xmlns:a16="http://schemas.microsoft.com/office/drawing/2014/main" id="{28B63C8B-DBB5-5786-7BB8-7B2494B0FBD7}"/>
              </a:ext>
            </a:extLst>
          </p:cNvPr>
          <p:cNvSpPr txBox="1"/>
          <p:nvPr/>
        </p:nvSpPr>
        <p:spPr>
          <a:xfrm>
            <a:off x="311700" y="1949545"/>
            <a:ext cx="4042586" cy="523220"/>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Edu Diatype Rounded Semi-Mono" panose="020B0509040202060203" pitchFamily="49" charset="77"/>
              </a:rPr>
              <a:t>A correlation matrix can help both diagnose multicollinearity and rectify it. </a:t>
            </a:r>
          </a:p>
        </p:txBody>
      </p:sp>
    </p:spTree>
    <p:extLst>
      <p:ext uri="{BB962C8B-B14F-4D97-AF65-F5344CB8AC3E}">
        <p14:creationId xmlns:p14="http://schemas.microsoft.com/office/powerpoint/2010/main" val="3486731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Multiple Linear Regression</a:t>
            </a:r>
            <a:endParaRPr dirty="0"/>
          </a:p>
        </p:txBody>
      </p:sp>
      <p:sp>
        <p:nvSpPr>
          <p:cNvPr id="3" name="Text Placeholder 2">
            <a:extLst>
              <a:ext uri="{FF2B5EF4-FFF2-40B4-BE49-F238E27FC236}">
                <a16:creationId xmlns:a16="http://schemas.microsoft.com/office/drawing/2014/main" id="{040CF81F-A3FC-C731-CC15-237E9F5DF92A}"/>
              </a:ext>
            </a:extLst>
          </p:cNvPr>
          <p:cNvSpPr>
            <a:spLocks noGrp="1"/>
          </p:cNvSpPr>
          <p:nvPr>
            <p:ph type="body" idx="1"/>
          </p:nvPr>
        </p:nvSpPr>
        <p:spPr/>
        <p:txBody>
          <a:bodyPr/>
          <a:lstStyle/>
          <a:p>
            <a:pPr rtl="0" fontAlgn="base">
              <a:spcBef>
                <a:spcPts val="0"/>
              </a:spcBef>
              <a:spcAft>
                <a:spcPts val="0"/>
              </a:spcAft>
              <a:buFontTx/>
              <a:buChar char="-"/>
            </a:pPr>
            <a:r>
              <a:rPr lang="en-US" sz="1400" b="0" i="0" u="none" strike="noStrike" dirty="0">
                <a:solidFill>
                  <a:srgbClr val="000000"/>
                </a:solidFill>
                <a:effectLst/>
              </a:rPr>
              <a:t>A dependent variable may have more than one cause.</a:t>
            </a:r>
          </a:p>
          <a:p>
            <a:pPr rtl="0" fontAlgn="base">
              <a:spcBef>
                <a:spcPts val="0"/>
              </a:spcBef>
              <a:spcAft>
                <a:spcPts val="0"/>
              </a:spcAft>
              <a:buFontTx/>
              <a:buChar char="-"/>
            </a:pPr>
            <a:r>
              <a:rPr lang="en-US" sz="1400" b="0" i="0" u="none" strike="noStrike" dirty="0">
                <a:solidFill>
                  <a:srgbClr val="000000"/>
                </a:solidFill>
                <a:effectLst/>
              </a:rPr>
              <a:t>Causal explanations are stronger when we include control variables. </a:t>
            </a:r>
          </a:p>
          <a:p>
            <a:pPr rtl="0" fontAlgn="base">
              <a:spcBef>
                <a:spcPts val="0"/>
              </a:spcBef>
              <a:spcAft>
                <a:spcPts val="0"/>
              </a:spcAft>
              <a:buFontTx/>
              <a:buChar char="-"/>
            </a:pPr>
            <a:r>
              <a:rPr lang="en-US" sz="1400" b="0" i="0" u="none" strike="noStrike" dirty="0">
                <a:solidFill>
                  <a:srgbClr val="000000"/>
                </a:solidFill>
                <a:effectLst/>
              </a:rPr>
              <a:t>When we run only a bivariate regression, we run the risk of attributing too much explanatory power to one variable. When we add more variables, sometime statistically significant relationships from bivariate models “wash out.” </a:t>
            </a:r>
          </a:p>
        </p:txBody>
      </p:sp>
    </p:spTree>
    <p:extLst>
      <p:ext uri="{BB962C8B-B14F-4D97-AF65-F5344CB8AC3E}">
        <p14:creationId xmlns:p14="http://schemas.microsoft.com/office/powerpoint/2010/main" val="1905598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Why do we use Linear Regression?</a:t>
            </a:r>
            <a:endParaRPr dirty="0"/>
          </a:p>
        </p:txBody>
      </p:sp>
      <p:sp>
        <p:nvSpPr>
          <p:cNvPr id="69" name="Google Shape;69;p1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a:lnSpc>
                <a:spcPct val="100000"/>
              </a:lnSpc>
              <a:buFont typeface="Source Code Pro"/>
              <a:buChar char="-"/>
            </a:pPr>
            <a:r>
              <a:rPr lang="en-US" dirty="0"/>
              <a:t>(Doesn’t machine learning solve every prediction problem?)</a:t>
            </a:r>
            <a:endParaRPr dirty="0"/>
          </a:p>
        </p:txBody>
      </p:sp>
    </p:spTree>
    <p:extLst>
      <p:ext uri="{BB962C8B-B14F-4D97-AF65-F5344CB8AC3E}">
        <p14:creationId xmlns:p14="http://schemas.microsoft.com/office/powerpoint/2010/main" val="940910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Multiple Linear Regression</a:t>
            </a:r>
            <a:endParaRPr dirty="0"/>
          </a:p>
        </p:txBody>
      </p:sp>
      <p:sp>
        <p:nvSpPr>
          <p:cNvPr id="87" name="Google Shape;87;p17"/>
          <p:cNvSpPr txBox="1">
            <a:spLocks noGrp="1"/>
          </p:cNvSpPr>
          <p:nvPr>
            <p:ph type="body" idx="1"/>
          </p:nvPr>
        </p:nvSpPr>
        <p:spPr>
          <a:xfrm>
            <a:off x="311700" y="1468825"/>
            <a:ext cx="4260300" cy="3099900"/>
          </a:xfrm>
          <a:prstGeom prst="rect">
            <a:avLst/>
          </a:prstGeom>
        </p:spPr>
        <p:txBody>
          <a:bodyPr spcFirstLastPara="1" wrap="square" lIns="91425" tIns="91425" rIns="91425" bIns="91425" anchor="t" anchorCtr="0">
            <a:noAutofit/>
          </a:bodyPr>
          <a:lstStyle/>
          <a:p>
            <a:pPr rtl="0" fontAlgn="base">
              <a:spcBef>
                <a:spcPts val="0"/>
              </a:spcBef>
              <a:spcAft>
                <a:spcPts val="0"/>
              </a:spcAft>
              <a:buFontTx/>
              <a:buChar char="-"/>
            </a:pPr>
            <a:r>
              <a:rPr lang="en-US" sz="1400" b="0" i="0" u="none" strike="noStrike" dirty="0">
                <a:solidFill>
                  <a:srgbClr val="000000"/>
                </a:solidFill>
                <a:effectLst/>
              </a:rPr>
              <a:t>Multiple regression: We are fitting  again is when we try to fit a plane (if there are two covariates or regressors) through the data</a:t>
            </a:r>
          </a:p>
          <a:p>
            <a:pPr rtl="0" fontAlgn="base">
              <a:spcBef>
                <a:spcPts val="0"/>
              </a:spcBef>
              <a:spcAft>
                <a:spcPts val="0"/>
              </a:spcAft>
              <a:buFontTx/>
              <a:buChar char="-"/>
            </a:pP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a:p>
            <a:pPr marL="114300" indent="0" rtl="0" fontAlgn="base">
              <a:spcBef>
                <a:spcPts val="0"/>
              </a:spcBef>
              <a:spcAft>
                <a:spcPts val="0"/>
              </a:spcAft>
              <a:buNone/>
            </a:pP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p:txBody>
      </p:sp>
      <p:pic>
        <p:nvPicPr>
          <p:cNvPr id="19458" name="Picture 2">
            <a:extLst>
              <a:ext uri="{FF2B5EF4-FFF2-40B4-BE49-F238E27FC236}">
                <a16:creationId xmlns:a16="http://schemas.microsoft.com/office/drawing/2014/main" id="{01561278-6050-DDC3-0774-07BF0B113E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1179" y="1308270"/>
            <a:ext cx="3422472" cy="3260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391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Multiple Linear Regression</a:t>
            </a:r>
            <a:endParaRPr dirty="0"/>
          </a:p>
        </p:txBody>
      </p:sp>
      <p:sp>
        <p:nvSpPr>
          <p:cNvPr id="3" name="Text Placeholder 2">
            <a:extLst>
              <a:ext uri="{FF2B5EF4-FFF2-40B4-BE49-F238E27FC236}">
                <a16:creationId xmlns:a16="http://schemas.microsoft.com/office/drawing/2014/main" id="{040CF81F-A3FC-C731-CC15-237E9F5DF92A}"/>
              </a:ext>
            </a:extLst>
          </p:cNvPr>
          <p:cNvSpPr>
            <a:spLocks noGrp="1"/>
          </p:cNvSpPr>
          <p:nvPr>
            <p:ph type="body" idx="1"/>
          </p:nvPr>
        </p:nvSpPr>
        <p:spPr/>
        <p:txBody>
          <a:bodyPr/>
          <a:lstStyle/>
          <a:p>
            <a:pPr rtl="0" fontAlgn="base">
              <a:spcBef>
                <a:spcPts val="0"/>
              </a:spcBef>
              <a:spcAft>
                <a:spcPts val="0"/>
              </a:spcAft>
              <a:buFontTx/>
              <a:buChar char="-"/>
            </a:pPr>
            <a:r>
              <a:rPr lang="en-US" sz="1400" b="0" i="0" u="none" strike="noStrike" dirty="0">
                <a:solidFill>
                  <a:srgbClr val="000000"/>
                </a:solidFill>
                <a:effectLst/>
              </a:rPr>
              <a:t>Same assumptions as bivariate, plus we must check for:</a:t>
            </a:r>
          </a:p>
          <a:p>
            <a:pPr lvl="1" fontAlgn="base">
              <a:spcBef>
                <a:spcPts val="0"/>
              </a:spcBef>
              <a:buFontTx/>
              <a:buChar char="-"/>
            </a:pPr>
            <a:r>
              <a:rPr lang="en-US" b="0" i="0" u="none" strike="noStrike" dirty="0">
                <a:solidFill>
                  <a:srgbClr val="000000"/>
                </a:solidFill>
                <a:effectLst/>
                <a:latin typeface="Edu Diatype Rounded Semi-Mono" panose="020B0509040202060203" pitchFamily="49" charset="77"/>
              </a:rPr>
              <a:t>Influence - individual observations that exert undue influence on the coefficients</a:t>
            </a:r>
          </a:p>
          <a:p>
            <a:pPr lvl="1" fontAlgn="base">
              <a:spcBef>
                <a:spcPts val="0"/>
              </a:spcBef>
              <a:buFontTx/>
              <a:buChar char="-"/>
            </a:pPr>
            <a:r>
              <a:rPr lang="en-US" b="0" i="0" u="none" strike="noStrike" dirty="0">
                <a:solidFill>
                  <a:srgbClr val="000000"/>
                </a:solidFill>
                <a:effectLst/>
                <a:latin typeface="Edu Diatype Rounded Semi-Mono" panose="020B0509040202060203" pitchFamily="49" charset="77"/>
              </a:rPr>
              <a:t>Collinearity - predictors that are highly collinear (linearly related) can cause problems in estimating the regression coefficients.</a:t>
            </a:r>
          </a:p>
        </p:txBody>
      </p:sp>
    </p:spTree>
    <p:extLst>
      <p:ext uri="{BB962C8B-B14F-4D97-AF65-F5344CB8AC3E}">
        <p14:creationId xmlns:p14="http://schemas.microsoft.com/office/powerpoint/2010/main" val="3141395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Dummy Variables</a:t>
            </a:r>
            <a:endParaRPr dirty="0"/>
          </a:p>
        </p:txBody>
      </p:sp>
      <p:sp>
        <p:nvSpPr>
          <p:cNvPr id="3" name="Text Placeholder 2">
            <a:extLst>
              <a:ext uri="{FF2B5EF4-FFF2-40B4-BE49-F238E27FC236}">
                <a16:creationId xmlns:a16="http://schemas.microsoft.com/office/drawing/2014/main" id="{040CF81F-A3FC-C731-CC15-237E9F5DF92A}"/>
              </a:ext>
            </a:extLst>
          </p:cNvPr>
          <p:cNvSpPr>
            <a:spLocks noGrp="1"/>
          </p:cNvSpPr>
          <p:nvPr>
            <p:ph type="body" idx="1"/>
          </p:nvPr>
        </p:nvSpPr>
        <p:spPr>
          <a:xfrm>
            <a:off x="311700" y="1468825"/>
            <a:ext cx="4184100" cy="3099900"/>
          </a:xfrm>
        </p:spPr>
        <p:txBody>
          <a:bodyPr/>
          <a:lstStyle/>
          <a:p>
            <a:pPr rtl="0" fontAlgn="base">
              <a:spcBef>
                <a:spcPts val="0"/>
              </a:spcBef>
              <a:spcAft>
                <a:spcPts val="0"/>
              </a:spcAft>
              <a:buFontTx/>
              <a:buChar char="-"/>
            </a:pPr>
            <a:r>
              <a:rPr lang="en-US" sz="1400" b="0" i="0" u="none" strike="noStrike" dirty="0">
                <a:solidFill>
                  <a:srgbClr val="000000"/>
                </a:solidFill>
                <a:effectLst/>
              </a:rPr>
              <a:t>We use dummy variables if we are interested in how the dependent variable might change based on membership within certain categories</a:t>
            </a:r>
            <a:endParaRPr lang="en-US" b="0" i="0" u="none" strike="noStrike" dirty="0">
              <a:solidFill>
                <a:srgbClr val="000000"/>
              </a:solidFill>
              <a:effectLst/>
              <a:latin typeface="Edu Diatype Rounded Semi-Mono" panose="020B0509040202060203" pitchFamily="49" charset="77"/>
            </a:endParaRPr>
          </a:p>
        </p:txBody>
      </p:sp>
      <p:pic>
        <p:nvPicPr>
          <p:cNvPr id="47106" name="Picture 2" descr="Plotting regression model with dummy variable - General - Posit Forum  (formerly RStudio Community)">
            <a:extLst>
              <a:ext uri="{FF2B5EF4-FFF2-40B4-BE49-F238E27FC236}">
                <a16:creationId xmlns:a16="http://schemas.microsoft.com/office/drawing/2014/main" id="{B9DC966B-0797-0236-F099-4A599A736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06000"/>
            <a:ext cx="4433681" cy="3244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168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R-Squared (Coefficient of determination) </a:t>
            </a:r>
            <a:endParaRPr dirty="0"/>
          </a:p>
        </p:txBody>
      </p:sp>
      <p:sp>
        <p:nvSpPr>
          <p:cNvPr id="3" name="Text Placeholder 2">
            <a:extLst>
              <a:ext uri="{FF2B5EF4-FFF2-40B4-BE49-F238E27FC236}">
                <a16:creationId xmlns:a16="http://schemas.microsoft.com/office/drawing/2014/main" id="{040CF81F-A3FC-C731-CC15-237E9F5DF92A}"/>
              </a:ext>
            </a:extLst>
          </p:cNvPr>
          <p:cNvSpPr>
            <a:spLocks noGrp="1"/>
          </p:cNvSpPr>
          <p:nvPr>
            <p:ph type="body" idx="1"/>
          </p:nvPr>
        </p:nvSpPr>
        <p:spPr>
          <a:xfrm>
            <a:off x="311700" y="1468825"/>
            <a:ext cx="4260300" cy="3099900"/>
          </a:xfrm>
        </p:spPr>
        <p:txBody>
          <a:bodyPr/>
          <a:lstStyle/>
          <a:p>
            <a:pPr rtl="0" fontAlgn="base">
              <a:spcBef>
                <a:spcPts val="0"/>
              </a:spcBef>
              <a:spcAft>
                <a:spcPts val="0"/>
              </a:spcAft>
              <a:buFontTx/>
              <a:buChar char="-"/>
            </a:pPr>
            <a:r>
              <a:rPr lang="en-US" sz="1400" b="0" i="0" u="none" strike="noStrike" dirty="0">
                <a:solidFill>
                  <a:srgbClr val="000000"/>
                </a:solidFill>
                <a:effectLst/>
              </a:rPr>
              <a:t>“The percentage of the total variance in the data that your model explains”</a:t>
            </a:r>
          </a:p>
          <a:p>
            <a:pPr rtl="0" fontAlgn="base">
              <a:spcBef>
                <a:spcPts val="0"/>
              </a:spcBef>
              <a:spcAft>
                <a:spcPts val="0"/>
              </a:spcAft>
              <a:buFontTx/>
              <a:buChar char="-"/>
            </a:pPr>
            <a:r>
              <a:rPr lang="en-US" sz="1400" dirty="0">
                <a:solidFill>
                  <a:srgbClr val="000000"/>
                </a:solidFill>
                <a:latin typeface="Edu Diatype Rounded Semi-Mono" panose="020B0509040202060203" pitchFamily="49" charset="77"/>
              </a:rPr>
              <a:t>1 – SSE/SST </a:t>
            </a:r>
            <a:endParaRPr lang="en-US" sz="1400" dirty="0">
              <a:solidFill>
                <a:srgbClr val="000000"/>
              </a:solidFill>
            </a:endParaRPr>
          </a:p>
          <a:p>
            <a:pPr rtl="0" fontAlgn="base">
              <a:spcBef>
                <a:spcPts val="0"/>
              </a:spcBef>
              <a:spcAft>
                <a:spcPts val="0"/>
              </a:spcAft>
              <a:buFontTx/>
              <a:buChar char="-"/>
            </a:pPr>
            <a:r>
              <a:rPr lang="en-US" sz="1400" dirty="0">
                <a:solidFill>
                  <a:srgbClr val="000000"/>
                </a:solidFill>
              </a:rPr>
              <a:t>You will also see SSE as RSS</a:t>
            </a:r>
          </a:p>
          <a:p>
            <a:pPr fontAlgn="base">
              <a:buFontTx/>
              <a:buChar char="-"/>
            </a:pPr>
            <a:r>
              <a:rPr lang="en-US" sz="1400" dirty="0">
                <a:solidFill>
                  <a:srgbClr val="000000"/>
                </a:solidFill>
              </a:rPr>
              <a:t>You will also see SST as TSS</a:t>
            </a:r>
          </a:p>
          <a:p>
            <a:pPr rtl="0" fontAlgn="base">
              <a:spcBef>
                <a:spcPts val="0"/>
              </a:spcBef>
              <a:spcAft>
                <a:spcPts val="0"/>
              </a:spcAft>
              <a:buFontTx/>
              <a:buChar char="-"/>
            </a:pPr>
            <a:endParaRPr lang="en-US" sz="1400" dirty="0">
              <a:solidFill>
                <a:srgbClr val="000000"/>
              </a:solidFill>
              <a:latin typeface="Edu Diatype Rounded Semi-Mono" panose="020B0509040202060203" pitchFamily="49" charset="77"/>
            </a:endParaRPr>
          </a:p>
        </p:txBody>
      </p:sp>
      <p:pic>
        <p:nvPicPr>
          <p:cNvPr id="31746" name="Picture 2" descr="R-squared, R2 in Linear Regression: Concepts, Examples - Data Analytics">
            <a:extLst>
              <a:ext uri="{FF2B5EF4-FFF2-40B4-BE49-F238E27FC236}">
                <a16:creationId xmlns:a16="http://schemas.microsoft.com/office/drawing/2014/main" id="{0C2FA112-1EF2-DDF1-A248-818532A1CC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4389" y="1371600"/>
            <a:ext cx="4139036" cy="287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895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R-Squared (Coefficient of determination) </a:t>
            </a:r>
            <a:endParaRPr dirty="0"/>
          </a:p>
        </p:txBody>
      </p:sp>
      <p:sp>
        <p:nvSpPr>
          <p:cNvPr id="3" name="Text Placeholder 2">
            <a:extLst>
              <a:ext uri="{FF2B5EF4-FFF2-40B4-BE49-F238E27FC236}">
                <a16:creationId xmlns:a16="http://schemas.microsoft.com/office/drawing/2014/main" id="{040CF81F-A3FC-C731-CC15-237E9F5DF92A}"/>
              </a:ext>
            </a:extLst>
          </p:cNvPr>
          <p:cNvSpPr>
            <a:spLocks noGrp="1"/>
          </p:cNvSpPr>
          <p:nvPr>
            <p:ph type="body" idx="1"/>
          </p:nvPr>
        </p:nvSpPr>
        <p:spPr>
          <a:xfrm>
            <a:off x="311700" y="1468825"/>
            <a:ext cx="4260300" cy="3099900"/>
          </a:xfrm>
        </p:spPr>
        <p:txBody>
          <a:bodyPr/>
          <a:lstStyle/>
          <a:p>
            <a:pPr rtl="0" fontAlgn="base">
              <a:spcBef>
                <a:spcPts val="0"/>
              </a:spcBef>
              <a:spcAft>
                <a:spcPts val="0"/>
              </a:spcAft>
              <a:buFontTx/>
              <a:buChar char="-"/>
            </a:pPr>
            <a:r>
              <a:rPr lang="en-US" sz="1400" b="0" i="0" u="none" strike="noStrike" dirty="0">
                <a:solidFill>
                  <a:srgbClr val="000000"/>
                </a:solidFill>
                <a:effectLst/>
              </a:rPr>
              <a:t>“The percentage of the total variance in the data that your model explains”</a:t>
            </a:r>
          </a:p>
          <a:p>
            <a:pPr rtl="0" fontAlgn="base">
              <a:spcBef>
                <a:spcPts val="0"/>
              </a:spcBef>
              <a:spcAft>
                <a:spcPts val="0"/>
              </a:spcAft>
              <a:buFontTx/>
              <a:buChar char="-"/>
            </a:pPr>
            <a:r>
              <a:rPr lang="en-US" sz="1400" dirty="0">
                <a:solidFill>
                  <a:srgbClr val="000000"/>
                </a:solidFill>
                <a:latin typeface="Edu Diatype Rounded Semi-Mono" panose="020B0509040202060203" pitchFamily="49" charset="77"/>
              </a:rPr>
              <a:t>1 – SSE/SST </a:t>
            </a:r>
            <a:endParaRPr lang="en-US" sz="1400" dirty="0">
              <a:solidFill>
                <a:srgbClr val="000000"/>
              </a:solidFill>
            </a:endParaRPr>
          </a:p>
          <a:p>
            <a:pPr rtl="0" fontAlgn="base">
              <a:spcBef>
                <a:spcPts val="0"/>
              </a:spcBef>
              <a:spcAft>
                <a:spcPts val="0"/>
              </a:spcAft>
              <a:buFontTx/>
              <a:buChar char="-"/>
            </a:pPr>
            <a:r>
              <a:rPr lang="en-US" sz="1400" dirty="0">
                <a:solidFill>
                  <a:srgbClr val="000000"/>
                </a:solidFill>
              </a:rPr>
              <a:t>You will also see SSE as RSS</a:t>
            </a:r>
          </a:p>
          <a:p>
            <a:pPr fontAlgn="base">
              <a:buFontTx/>
              <a:buChar char="-"/>
            </a:pPr>
            <a:r>
              <a:rPr lang="en-US" sz="1400" dirty="0">
                <a:solidFill>
                  <a:srgbClr val="000000"/>
                </a:solidFill>
              </a:rPr>
              <a:t>You will also see SST as TSS</a:t>
            </a:r>
          </a:p>
          <a:p>
            <a:pPr rtl="0" fontAlgn="base">
              <a:spcBef>
                <a:spcPts val="0"/>
              </a:spcBef>
              <a:spcAft>
                <a:spcPts val="0"/>
              </a:spcAft>
              <a:buFontTx/>
              <a:buChar char="-"/>
            </a:pPr>
            <a:endParaRPr lang="en-US" sz="1400" dirty="0">
              <a:solidFill>
                <a:srgbClr val="000000"/>
              </a:solidFill>
              <a:latin typeface="Edu Diatype Rounded Semi-Mono" panose="020B0509040202060203" pitchFamily="49" charset="77"/>
            </a:endParaRPr>
          </a:p>
        </p:txBody>
      </p:sp>
      <p:pic>
        <p:nvPicPr>
          <p:cNvPr id="33794" name="Picture 2" descr="undefined">
            <a:extLst>
              <a:ext uri="{FF2B5EF4-FFF2-40B4-BE49-F238E27FC236}">
                <a16:creationId xmlns:a16="http://schemas.microsoft.com/office/drawing/2014/main" id="{9ED6836F-58E3-B592-1E29-F92B2D447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450" y="1682750"/>
            <a:ext cx="4610100" cy="2305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06750B-B89D-1715-2982-685E4B5525D1}"/>
              </a:ext>
            </a:extLst>
          </p:cNvPr>
          <p:cNvSpPr txBox="1"/>
          <p:nvPr/>
        </p:nvSpPr>
        <p:spPr>
          <a:xfrm>
            <a:off x="5065160" y="3929865"/>
            <a:ext cx="1315092" cy="307777"/>
          </a:xfrm>
          <a:prstGeom prst="rect">
            <a:avLst/>
          </a:prstGeom>
          <a:noFill/>
        </p:spPr>
        <p:txBody>
          <a:bodyPr wrap="square" rtlCol="0">
            <a:spAutoFit/>
          </a:bodyPr>
          <a:lstStyle/>
          <a:p>
            <a:pPr algn="ctr"/>
            <a:r>
              <a:rPr lang="en-US" dirty="0">
                <a:latin typeface="Edu Diatype Rounded Semi-Mono" panose="020B0509040202060203" pitchFamily="49" charset="77"/>
              </a:rPr>
              <a:t>SST</a:t>
            </a:r>
          </a:p>
        </p:txBody>
      </p:sp>
      <p:sp>
        <p:nvSpPr>
          <p:cNvPr id="4" name="TextBox 3">
            <a:extLst>
              <a:ext uri="{FF2B5EF4-FFF2-40B4-BE49-F238E27FC236}">
                <a16:creationId xmlns:a16="http://schemas.microsoft.com/office/drawing/2014/main" id="{08A9B82D-4B9F-2326-9965-D0B1F6F7F836}"/>
              </a:ext>
            </a:extLst>
          </p:cNvPr>
          <p:cNvSpPr txBox="1"/>
          <p:nvPr/>
        </p:nvSpPr>
        <p:spPr>
          <a:xfrm>
            <a:off x="7082355" y="3929865"/>
            <a:ext cx="1315092" cy="307777"/>
          </a:xfrm>
          <a:prstGeom prst="rect">
            <a:avLst/>
          </a:prstGeom>
          <a:noFill/>
        </p:spPr>
        <p:txBody>
          <a:bodyPr wrap="square" rtlCol="0">
            <a:spAutoFit/>
          </a:bodyPr>
          <a:lstStyle/>
          <a:p>
            <a:pPr algn="ctr"/>
            <a:r>
              <a:rPr lang="en-US" dirty="0">
                <a:latin typeface="Edu Diatype Rounded Semi-Mono" panose="020B0509040202060203" pitchFamily="49" charset="77"/>
              </a:rPr>
              <a:t>SSE</a:t>
            </a:r>
          </a:p>
        </p:txBody>
      </p:sp>
    </p:spTree>
    <p:extLst>
      <p:ext uri="{BB962C8B-B14F-4D97-AF65-F5344CB8AC3E}">
        <p14:creationId xmlns:p14="http://schemas.microsoft.com/office/powerpoint/2010/main" val="2784143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Hypothesis Testing</a:t>
            </a:r>
            <a:endParaRPr dirty="0"/>
          </a:p>
        </p:txBody>
      </p:sp>
      <p:sp>
        <p:nvSpPr>
          <p:cNvPr id="87" name="Google Shape;87;p17"/>
          <p:cNvSpPr txBox="1">
            <a:spLocks noGrp="1"/>
          </p:cNvSpPr>
          <p:nvPr>
            <p:ph type="body" idx="1"/>
          </p:nvPr>
        </p:nvSpPr>
        <p:spPr>
          <a:xfrm>
            <a:off x="311700" y="1468825"/>
            <a:ext cx="8185500" cy="3099900"/>
          </a:xfrm>
          <a:prstGeom prst="rect">
            <a:avLst/>
          </a:prstGeom>
        </p:spPr>
        <p:txBody>
          <a:bodyPr spcFirstLastPara="1" wrap="square" lIns="91425" tIns="91425" rIns="91425" bIns="91425" anchor="t" anchorCtr="0">
            <a:noAutofit/>
          </a:bodyPr>
          <a:lstStyle/>
          <a:p>
            <a:pPr rtl="0">
              <a:spcBef>
                <a:spcPts val="0"/>
              </a:spcBef>
              <a:spcAft>
                <a:spcPts val="0"/>
              </a:spcAft>
              <a:buFontTx/>
              <a:buChar char="-"/>
            </a:pPr>
            <a:r>
              <a:rPr lang="en-US" sz="1400" b="0" i="0" u="none" strike="noStrike" dirty="0">
                <a:solidFill>
                  <a:srgbClr val="000000"/>
                </a:solidFill>
                <a:effectLst/>
              </a:rPr>
              <a:t>Null Hypothesis (H</a:t>
            </a:r>
            <a:r>
              <a:rPr lang="en-US" sz="1400" b="0" i="0" u="none" strike="noStrike" baseline="-25000" dirty="0">
                <a:solidFill>
                  <a:srgbClr val="000000"/>
                </a:solidFill>
                <a:effectLst/>
              </a:rPr>
              <a:t>o</a:t>
            </a:r>
            <a:r>
              <a:rPr lang="en-US" sz="1400" b="0" i="0" u="none" strike="noStrike" dirty="0">
                <a:solidFill>
                  <a:srgbClr val="000000"/>
                </a:solidFill>
                <a:effectLst/>
              </a:rPr>
              <a:t>): </a:t>
            </a:r>
          </a:p>
          <a:p>
            <a:pPr lvl="1">
              <a:spcBef>
                <a:spcPts val="0"/>
              </a:spcBef>
              <a:buFontTx/>
              <a:buChar char="-"/>
            </a:pPr>
            <a:r>
              <a:rPr lang="en-US" b="0" i="0" u="none" strike="noStrike" dirty="0">
                <a:solidFill>
                  <a:srgbClr val="000000"/>
                </a:solidFill>
                <a:effectLst/>
                <a:latin typeface="Edu Diatype Rounded Semi-Mono" panose="020B0509040202060203" pitchFamily="49" charset="77"/>
              </a:rPr>
              <a:t>Prior belief or default belief </a:t>
            </a:r>
            <a:endParaRPr lang="en-US" dirty="0">
              <a:latin typeface="Edu Diatype Rounded Semi-Mono" panose="020B0509040202060203" pitchFamily="49" charset="77"/>
            </a:endParaRPr>
          </a:p>
          <a:p>
            <a:pPr lvl="1">
              <a:spcBef>
                <a:spcPts val="0"/>
              </a:spcBef>
              <a:buFontTx/>
              <a:buChar char="-"/>
            </a:pPr>
            <a:r>
              <a:rPr lang="en-US" b="0" i="0" u="none" strike="noStrike" dirty="0">
                <a:solidFill>
                  <a:srgbClr val="000000"/>
                </a:solidFill>
                <a:effectLst/>
                <a:latin typeface="Edu Diatype Rounded Semi-Mono" panose="020B0509040202060203" pitchFamily="49" charset="77"/>
              </a:rPr>
              <a:t>(usually a statement of  “no effect” or “no difference”)</a:t>
            </a:r>
            <a:endParaRPr lang="en-US" b="0" dirty="0">
              <a:effectLst/>
              <a:latin typeface="Edu Diatype Rounded Semi-Mono" panose="020B0509040202060203" pitchFamily="49" charset="77"/>
            </a:endParaRPr>
          </a:p>
          <a:p>
            <a:pPr rtl="0">
              <a:spcBef>
                <a:spcPts val="0"/>
              </a:spcBef>
              <a:spcAft>
                <a:spcPts val="0"/>
              </a:spcAft>
              <a:buFontTx/>
              <a:buChar char="-"/>
            </a:pPr>
            <a:r>
              <a:rPr lang="en-US" sz="1400" b="0" i="0" u="none" strike="noStrike" dirty="0">
                <a:solidFill>
                  <a:srgbClr val="000000"/>
                </a:solidFill>
                <a:effectLst/>
              </a:rPr>
              <a:t>Alternative Hypothesis (H</a:t>
            </a:r>
            <a:r>
              <a:rPr lang="en-US" sz="1400" b="0" i="0" u="none" strike="noStrike" baseline="-25000" dirty="0">
                <a:solidFill>
                  <a:srgbClr val="000000"/>
                </a:solidFill>
                <a:effectLst/>
              </a:rPr>
              <a:t>1</a:t>
            </a:r>
            <a:r>
              <a:rPr lang="en-US" sz="1400" b="0" i="0" u="none" strike="noStrike" dirty="0">
                <a:solidFill>
                  <a:srgbClr val="000000"/>
                </a:solidFill>
                <a:effectLst/>
              </a:rPr>
              <a:t>): </a:t>
            </a:r>
          </a:p>
          <a:p>
            <a:pPr lvl="1">
              <a:spcBef>
                <a:spcPts val="0"/>
              </a:spcBef>
              <a:buFontTx/>
              <a:buChar char="-"/>
            </a:pPr>
            <a:r>
              <a:rPr lang="en-US" b="0" i="0" u="none" strike="noStrike" dirty="0">
                <a:solidFill>
                  <a:srgbClr val="000000"/>
                </a:solidFill>
                <a:effectLst/>
                <a:latin typeface="Edu Diatype Rounded Semi-Mono" panose="020B0509040202060203" pitchFamily="49" charset="77"/>
              </a:rPr>
              <a:t>New way of thinking or researcher’s claim</a:t>
            </a:r>
          </a:p>
          <a:p>
            <a:pPr lvl="1">
              <a:spcBef>
                <a:spcPts val="0"/>
              </a:spcBef>
              <a:buFontTx/>
              <a:buChar char="-"/>
            </a:pPr>
            <a:r>
              <a:rPr lang="en-US" b="0" i="0" u="none" strike="noStrike" dirty="0">
                <a:solidFill>
                  <a:srgbClr val="000000"/>
                </a:solidFill>
                <a:effectLst/>
                <a:latin typeface="Edu Diatype Rounded Semi-Mono" panose="020B0509040202060203" pitchFamily="49" charset="77"/>
              </a:rPr>
              <a:t>(usually what we are interested in proving)</a:t>
            </a:r>
            <a:endParaRPr lang="en-US" b="0" dirty="0">
              <a:effectLst/>
              <a:latin typeface="Edu Diatype Rounded Semi-Mono" panose="020B0509040202060203" pitchFamily="49" charset="77"/>
            </a:endParaRPr>
          </a:p>
          <a:p>
            <a:pPr rtl="0" fontAlgn="base">
              <a:spcBef>
                <a:spcPts val="0"/>
              </a:spcBef>
              <a:spcAft>
                <a:spcPts val="0"/>
              </a:spcAft>
              <a:buFontTx/>
              <a:buChar char="-"/>
            </a:pPr>
            <a:r>
              <a:rPr lang="en-US" sz="1400" b="0" i="0" u="none" strike="noStrike" dirty="0">
                <a:solidFill>
                  <a:srgbClr val="000000"/>
                </a:solidFill>
                <a:effectLst/>
              </a:rPr>
              <a:t>H</a:t>
            </a:r>
            <a:r>
              <a:rPr lang="en-US" sz="1400" b="0" i="0" u="none" strike="noStrike" baseline="-25000" dirty="0">
                <a:solidFill>
                  <a:srgbClr val="000000"/>
                </a:solidFill>
                <a:effectLst/>
              </a:rPr>
              <a:t>o</a:t>
            </a:r>
            <a:r>
              <a:rPr lang="en-US" sz="1400" b="0" i="0" u="none" strike="noStrike" dirty="0">
                <a:solidFill>
                  <a:srgbClr val="000000"/>
                </a:solidFill>
                <a:effectLst/>
              </a:rPr>
              <a:t> and H</a:t>
            </a:r>
            <a:r>
              <a:rPr lang="en-US" sz="1400" b="0" i="0" u="none" strike="noStrike" baseline="-25000" dirty="0">
                <a:solidFill>
                  <a:srgbClr val="000000"/>
                </a:solidFill>
                <a:effectLst/>
              </a:rPr>
              <a:t>1</a:t>
            </a:r>
            <a:r>
              <a:rPr lang="en-US" sz="1400" b="0" i="0" u="none" strike="noStrike" dirty="0">
                <a:solidFill>
                  <a:srgbClr val="000000"/>
                </a:solidFill>
                <a:effectLst/>
              </a:rPr>
              <a:t> are always stated in terms of population mean behavior (</a:t>
            </a:r>
            <a:r>
              <a:rPr lang="el-GR" sz="1400" b="0" i="0" u="none" strike="noStrike" dirty="0">
                <a:solidFill>
                  <a:srgbClr val="000000"/>
                </a:solidFill>
                <a:effectLst/>
                <a:latin typeface="Avenir" panose="02000503020000020003" pitchFamily="2" charset="0"/>
              </a:rPr>
              <a:t>μ)</a:t>
            </a:r>
            <a:endParaRPr lang="en-US" sz="1400" dirty="0">
              <a:solidFill>
                <a:srgbClr val="000000"/>
              </a:solidFill>
            </a:endParaRPr>
          </a:p>
          <a:p>
            <a:pPr rtl="0" fontAlgn="base">
              <a:spcBef>
                <a:spcPts val="0"/>
              </a:spcBef>
              <a:spcAft>
                <a:spcPts val="0"/>
              </a:spcAft>
              <a:buFontTx/>
              <a:buChar char="-"/>
            </a:pPr>
            <a:r>
              <a:rPr lang="en-US" sz="1400" b="0" i="0" u="none" strike="noStrike" dirty="0">
                <a:solidFill>
                  <a:srgbClr val="000000"/>
                </a:solidFill>
                <a:effectLst/>
              </a:rPr>
              <a:t>H</a:t>
            </a:r>
            <a:r>
              <a:rPr lang="en-US" sz="1400" b="0" i="0" u="none" strike="noStrike" baseline="-25000" dirty="0">
                <a:solidFill>
                  <a:srgbClr val="000000"/>
                </a:solidFill>
                <a:effectLst/>
              </a:rPr>
              <a:t>o</a:t>
            </a:r>
            <a:r>
              <a:rPr lang="en-US" sz="1400" b="0" i="0" u="none" strike="noStrike" dirty="0">
                <a:solidFill>
                  <a:srgbClr val="000000"/>
                </a:solidFill>
                <a:effectLst/>
              </a:rPr>
              <a:t> and the H</a:t>
            </a:r>
            <a:r>
              <a:rPr lang="en-US" sz="1400" b="0" i="0" u="none" strike="noStrike" baseline="-25000" dirty="0">
                <a:solidFill>
                  <a:srgbClr val="000000"/>
                </a:solidFill>
                <a:effectLst/>
              </a:rPr>
              <a:t>1</a:t>
            </a:r>
            <a:r>
              <a:rPr lang="en-US" sz="1400" b="0" i="0" u="none" strike="noStrike" dirty="0">
                <a:solidFill>
                  <a:srgbClr val="000000"/>
                </a:solidFill>
                <a:effectLst/>
              </a:rPr>
              <a:t> never overlap and are exhaustive</a:t>
            </a:r>
            <a:endParaRPr sz="1400" dirty="0"/>
          </a:p>
        </p:txBody>
      </p:sp>
    </p:spTree>
    <p:extLst>
      <p:ext uri="{BB962C8B-B14F-4D97-AF65-F5344CB8AC3E}">
        <p14:creationId xmlns:p14="http://schemas.microsoft.com/office/powerpoint/2010/main" val="33956679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Type I and II Errors</a:t>
            </a:r>
            <a:endParaRPr dirty="0"/>
          </a:p>
        </p:txBody>
      </p:sp>
      <p:sp>
        <p:nvSpPr>
          <p:cNvPr id="93" name="Google Shape;93;p18"/>
          <p:cNvSpPr txBox="1">
            <a:spLocks noGrp="1"/>
          </p:cNvSpPr>
          <p:nvPr>
            <p:ph type="body" idx="1"/>
          </p:nvPr>
        </p:nvSpPr>
        <p:spPr>
          <a:xfrm>
            <a:off x="311700" y="1468825"/>
            <a:ext cx="8185500" cy="3099900"/>
          </a:xfrm>
          <a:prstGeom prst="rect">
            <a:avLst/>
          </a:prstGeom>
        </p:spPr>
        <p:txBody>
          <a:bodyPr spcFirstLastPara="1" wrap="square" lIns="91425" tIns="91425" rIns="91425" bIns="91425" anchor="t" anchorCtr="0">
            <a:noAutofit/>
          </a:bodyPr>
          <a:lstStyle/>
          <a:p>
            <a:pPr marL="114300" indent="0" rtl="0">
              <a:spcBef>
                <a:spcPts val="0"/>
              </a:spcBef>
              <a:spcAft>
                <a:spcPts val="0"/>
              </a:spcAft>
              <a:buNone/>
            </a:pPr>
            <a:r>
              <a:rPr lang="el-GR" sz="1200" b="0" i="0" u="none" strike="noStrike" dirty="0">
                <a:solidFill>
                  <a:srgbClr val="000000"/>
                </a:solidFill>
                <a:effectLst/>
                <a:latin typeface="Avenir" panose="02000503020000020003" pitchFamily="2" charset="0"/>
              </a:rPr>
              <a:t>α = </a:t>
            </a:r>
            <a:r>
              <a:rPr lang="en-US" sz="1200" b="0" i="0" u="none" strike="noStrike" dirty="0">
                <a:solidFill>
                  <a:srgbClr val="000000"/>
                </a:solidFill>
                <a:effectLst/>
              </a:rPr>
              <a:t>alpha = Type I error  </a:t>
            </a:r>
            <a:endParaRPr lang="en-US" sz="1200" dirty="0"/>
          </a:p>
          <a:p>
            <a:pPr rtl="0">
              <a:spcBef>
                <a:spcPts val="0"/>
              </a:spcBef>
              <a:spcAft>
                <a:spcPts val="0"/>
              </a:spcAft>
              <a:buFontTx/>
              <a:buChar char="-"/>
            </a:pPr>
            <a:r>
              <a:rPr lang="en-US" sz="1200" b="0" i="0" u="none" strike="noStrike" dirty="0">
                <a:solidFill>
                  <a:srgbClr val="000000"/>
                </a:solidFill>
                <a:effectLst/>
              </a:rPr>
              <a:t>“false positives” </a:t>
            </a:r>
          </a:p>
          <a:p>
            <a:pPr rtl="0">
              <a:spcBef>
                <a:spcPts val="0"/>
              </a:spcBef>
              <a:spcAft>
                <a:spcPts val="0"/>
              </a:spcAft>
              <a:buFontTx/>
              <a:buChar char="-"/>
            </a:pPr>
            <a:r>
              <a:rPr lang="en-US" sz="1200" b="0" i="0" u="none" strike="noStrike" dirty="0">
                <a:solidFill>
                  <a:srgbClr val="000000"/>
                </a:solidFill>
                <a:effectLst/>
              </a:rPr>
              <a:t>You </a:t>
            </a:r>
            <a:r>
              <a:rPr lang="en-US" sz="1200" b="0" i="0" u="sng" strike="noStrike" dirty="0">
                <a:solidFill>
                  <a:srgbClr val="000000"/>
                </a:solidFill>
                <a:effectLst/>
              </a:rPr>
              <a:t>rejected</a:t>
            </a:r>
            <a:r>
              <a:rPr lang="en-US" sz="1200" b="0" i="0" u="none" strike="noStrike" dirty="0">
                <a:solidFill>
                  <a:srgbClr val="000000"/>
                </a:solidFill>
                <a:effectLst/>
              </a:rPr>
              <a:t> the Null Hypothesis when you shouldn’t have </a:t>
            </a:r>
          </a:p>
          <a:p>
            <a:pPr rtl="0">
              <a:spcBef>
                <a:spcPts val="0"/>
              </a:spcBef>
              <a:spcAft>
                <a:spcPts val="0"/>
              </a:spcAft>
              <a:buFontTx/>
              <a:buChar char="-"/>
            </a:pPr>
            <a:r>
              <a:rPr lang="en-US" sz="1200" b="0" i="0" u="none" strike="noStrike" dirty="0">
                <a:solidFill>
                  <a:srgbClr val="000000"/>
                </a:solidFill>
                <a:effectLst/>
              </a:rPr>
              <a:t>Example: jury convicted innocent person </a:t>
            </a:r>
          </a:p>
          <a:p>
            <a:pPr rtl="0">
              <a:spcBef>
                <a:spcPts val="0"/>
              </a:spcBef>
              <a:spcAft>
                <a:spcPts val="0"/>
              </a:spcAft>
              <a:buFontTx/>
              <a:buChar char="-"/>
            </a:pPr>
            <a:r>
              <a:rPr lang="en-US" sz="1200" b="0" i="0" u="none" strike="noStrike" dirty="0">
                <a:solidFill>
                  <a:srgbClr val="000000"/>
                </a:solidFill>
                <a:effectLst/>
              </a:rPr>
              <a:t>Used for making decisions about null hypotheses </a:t>
            </a:r>
          </a:p>
          <a:p>
            <a:pPr rtl="0">
              <a:spcBef>
                <a:spcPts val="0"/>
              </a:spcBef>
              <a:spcAft>
                <a:spcPts val="0"/>
              </a:spcAft>
              <a:buFontTx/>
              <a:buChar char="-"/>
            </a:pPr>
            <a:r>
              <a:rPr lang="en-US" sz="1200" b="0" i="0" u="none" strike="noStrike" dirty="0">
                <a:solidFill>
                  <a:srgbClr val="000000"/>
                </a:solidFill>
                <a:effectLst/>
              </a:rPr>
              <a:t>Example: You found that the average number of cigarettes consumed this year is different from last year, when in fact average cigarette consumption did not change.</a:t>
            </a:r>
          </a:p>
          <a:p>
            <a:pPr marL="114300" indent="0" rtl="0">
              <a:spcBef>
                <a:spcPts val="0"/>
              </a:spcBef>
              <a:spcAft>
                <a:spcPts val="0"/>
              </a:spcAft>
              <a:buNone/>
            </a:pPr>
            <a:r>
              <a:rPr lang="el-GR" sz="1200" b="0" i="0" u="none" strike="noStrike" dirty="0">
                <a:solidFill>
                  <a:srgbClr val="000000"/>
                </a:solidFill>
                <a:effectLst/>
                <a:latin typeface="Avenir" panose="02000503020000020003" pitchFamily="2" charset="0"/>
              </a:rPr>
              <a:t>β = </a:t>
            </a:r>
            <a:r>
              <a:rPr lang="en-US" sz="1200" b="0" i="0" u="none" strike="noStrike" dirty="0">
                <a:solidFill>
                  <a:srgbClr val="000000"/>
                </a:solidFill>
                <a:effectLst/>
              </a:rPr>
              <a:t>beta = Type II error </a:t>
            </a:r>
            <a:endParaRPr lang="en-US" sz="1200" dirty="0"/>
          </a:p>
          <a:p>
            <a:pPr rtl="0">
              <a:spcBef>
                <a:spcPts val="0"/>
              </a:spcBef>
              <a:spcAft>
                <a:spcPts val="0"/>
              </a:spcAft>
              <a:buFontTx/>
              <a:buChar char="-"/>
            </a:pPr>
            <a:r>
              <a:rPr lang="en-US" sz="1200" b="0" i="0" u="none" strike="noStrike" dirty="0">
                <a:solidFill>
                  <a:srgbClr val="000000"/>
                </a:solidFill>
                <a:effectLst/>
              </a:rPr>
              <a:t>“false negatives”</a:t>
            </a:r>
          </a:p>
          <a:p>
            <a:pPr rtl="0">
              <a:spcBef>
                <a:spcPts val="0"/>
              </a:spcBef>
              <a:spcAft>
                <a:spcPts val="0"/>
              </a:spcAft>
              <a:buFontTx/>
              <a:buChar char="-"/>
            </a:pPr>
            <a:r>
              <a:rPr lang="en-US" sz="1200" b="0" i="0" u="none" strike="noStrike" dirty="0">
                <a:solidFill>
                  <a:srgbClr val="000000"/>
                </a:solidFill>
                <a:effectLst/>
              </a:rPr>
              <a:t>You </a:t>
            </a:r>
            <a:r>
              <a:rPr lang="en-US" sz="1200" b="0" i="0" u="sng" strike="noStrike" dirty="0">
                <a:solidFill>
                  <a:srgbClr val="000000"/>
                </a:solidFill>
                <a:effectLst/>
              </a:rPr>
              <a:t>failed to reject</a:t>
            </a:r>
            <a:r>
              <a:rPr lang="en-US" sz="1200" b="0" i="0" u="none" strike="noStrike" dirty="0">
                <a:solidFill>
                  <a:srgbClr val="000000"/>
                </a:solidFill>
                <a:effectLst/>
              </a:rPr>
              <a:t> the Null Hypothesis when you should have </a:t>
            </a:r>
          </a:p>
          <a:p>
            <a:pPr rtl="0">
              <a:spcBef>
                <a:spcPts val="0"/>
              </a:spcBef>
              <a:spcAft>
                <a:spcPts val="0"/>
              </a:spcAft>
              <a:buFontTx/>
              <a:buChar char="-"/>
            </a:pPr>
            <a:r>
              <a:rPr lang="en-US" sz="1200" b="0" i="0" u="none" strike="noStrike" dirty="0">
                <a:solidFill>
                  <a:srgbClr val="000000"/>
                </a:solidFill>
                <a:effectLst/>
              </a:rPr>
              <a:t>Example: jury frees a guilty person</a:t>
            </a:r>
          </a:p>
          <a:p>
            <a:pPr rtl="0">
              <a:spcBef>
                <a:spcPts val="0"/>
              </a:spcBef>
              <a:spcAft>
                <a:spcPts val="0"/>
              </a:spcAft>
              <a:buFontTx/>
              <a:buChar char="-"/>
            </a:pPr>
            <a:r>
              <a:rPr lang="en-US" sz="1200" b="0" i="0" u="none" strike="noStrike" dirty="0">
                <a:solidFill>
                  <a:srgbClr val="000000"/>
                </a:solidFill>
                <a:effectLst/>
              </a:rPr>
              <a:t>Difficult to compute – we will not quantify it in this course</a:t>
            </a:r>
          </a:p>
          <a:p>
            <a:pPr rtl="0">
              <a:spcBef>
                <a:spcPts val="0"/>
              </a:spcBef>
              <a:spcAft>
                <a:spcPts val="0"/>
              </a:spcAft>
              <a:buFontTx/>
              <a:buChar char="-"/>
            </a:pPr>
            <a:r>
              <a:rPr lang="en-US" sz="1200" b="0" i="0" u="none" strike="noStrike" dirty="0">
                <a:solidFill>
                  <a:srgbClr val="000000"/>
                </a:solidFill>
                <a:effectLst/>
              </a:rPr>
              <a:t>Example: You found that the average number of cigarettes consumed this year is the same as last year, when in fact average cigarette consumption has changed.</a:t>
            </a:r>
            <a:br>
              <a:rPr lang="en-US" sz="1200" b="0" dirty="0">
                <a:effectLst/>
              </a:rPr>
            </a:br>
            <a:endParaRPr lang="en-US" sz="12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P-Values</a:t>
            </a:r>
          </a:p>
        </p:txBody>
      </p:sp>
      <p:sp>
        <p:nvSpPr>
          <p:cNvPr id="99" name="Google Shape;99;p19"/>
          <p:cNvSpPr txBox="1">
            <a:spLocks noGrp="1"/>
          </p:cNvSpPr>
          <p:nvPr>
            <p:ph type="body" idx="1"/>
          </p:nvPr>
        </p:nvSpPr>
        <p:spPr>
          <a:xfrm>
            <a:off x="311700" y="1468825"/>
            <a:ext cx="8185500" cy="3099900"/>
          </a:xfrm>
          <a:prstGeom prst="rect">
            <a:avLst/>
          </a:prstGeom>
        </p:spPr>
        <p:txBody>
          <a:bodyPr spcFirstLastPara="1" wrap="square" lIns="91425" tIns="91425" rIns="91425" bIns="91425" anchor="t" anchorCtr="0">
            <a:noAutofit/>
          </a:bodyPr>
          <a:lstStyle/>
          <a:p>
            <a:pPr rtl="0" fontAlgn="base">
              <a:spcBef>
                <a:spcPts val="0"/>
              </a:spcBef>
              <a:spcAft>
                <a:spcPts val="0"/>
              </a:spcAft>
              <a:buFontTx/>
              <a:buChar char="-"/>
            </a:pPr>
            <a:r>
              <a:rPr lang="en-US" sz="1400" b="0" i="0" u="none" strike="noStrike" dirty="0">
                <a:solidFill>
                  <a:srgbClr val="000000"/>
                </a:solidFill>
                <a:effectLst/>
              </a:rPr>
              <a:t>The p-value is the probability of obtaining a test statistic at least as extreme as the one that was actually observed, assuming that the null hypothesis is true</a:t>
            </a:r>
          </a:p>
          <a:p>
            <a:pPr rtl="0" fontAlgn="base">
              <a:spcBef>
                <a:spcPts val="0"/>
              </a:spcBef>
              <a:spcAft>
                <a:spcPts val="0"/>
              </a:spcAft>
              <a:buFontTx/>
              <a:buChar char="-"/>
            </a:pPr>
            <a:r>
              <a:rPr lang="en-US" sz="1400" b="0" i="0" u="none" strike="noStrike" dirty="0">
                <a:solidFill>
                  <a:srgbClr val="000000"/>
                </a:solidFill>
                <a:effectLst/>
              </a:rPr>
              <a:t>If smaller than alpha (usually 0.05) then H</a:t>
            </a:r>
            <a:r>
              <a:rPr lang="en-US" sz="1400" b="0" i="0" u="none" strike="noStrike" baseline="-25000" dirty="0">
                <a:solidFill>
                  <a:srgbClr val="000000"/>
                </a:solidFill>
                <a:effectLst/>
              </a:rPr>
              <a:t>A</a:t>
            </a:r>
            <a:r>
              <a:rPr lang="en-US" sz="1400" b="0" i="0" u="none" strike="noStrike" dirty="0">
                <a:solidFill>
                  <a:srgbClr val="000000"/>
                </a:solidFill>
                <a:effectLst/>
              </a:rPr>
              <a:t> is true</a:t>
            </a:r>
          </a:p>
          <a:p>
            <a:pPr rtl="0" fontAlgn="base">
              <a:spcBef>
                <a:spcPts val="0"/>
              </a:spcBef>
              <a:spcAft>
                <a:spcPts val="0"/>
              </a:spcAft>
              <a:buFontTx/>
              <a:buChar char="-"/>
            </a:pPr>
            <a:r>
              <a:rPr lang="en-US" sz="1400" b="0" i="0" u="none" strike="noStrike" dirty="0">
                <a:solidFill>
                  <a:srgbClr val="000000"/>
                </a:solidFill>
                <a:effectLst/>
              </a:rPr>
              <a:t>Compare p-value to </a:t>
            </a:r>
            <a:r>
              <a:rPr lang="el-GR" sz="1400" b="0" i="0" u="none" strike="noStrike" dirty="0">
                <a:solidFill>
                  <a:srgbClr val="000000"/>
                </a:solidFill>
                <a:effectLst/>
                <a:latin typeface="Avenir" panose="02000503020000020003" pitchFamily="2" charset="0"/>
              </a:rPr>
              <a:t>α </a:t>
            </a:r>
            <a:r>
              <a:rPr lang="en-US" sz="1400" b="0" i="0" u="none" strike="noStrike" dirty="0">
                <a:solidFill>
                  <a:srgbClr val="000000"/>
                </a:solidFill>
                <a:effectLst/>
              </a:rPr>
              <a:t>and decide whether or not to reject the null with p-value</a:t>
            </a:r>
            <a:br>
              <a:rPr lang="en-US" sz="1400" b="0" dirty="0">
                <a:effectLst/>
              </a:rPr>
            </a:br>
            <a:br>
              <a:rPr lang="en-US" sz="1400" b="0" dirty="0">
                <a:effectLst/>
              </a:rPr>
            </a:br>
            <a:br>
              <a:rPr lang="en-US" sz="1400" b="0" dirty="0">
                <a:effectLst/>
              </a:rPr>
            </a:br>
            <a:endParaRPr sz="1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P-Values</a:t>
            </a:r>
          </a:p>
        </p:txBody>
      </p:sp>
      <p:sp>
        <p:nvSpPr>
          <p:cNvPr id="99" name="Google Shape;99;p19"/>
          <p:cNvSpPr txBox="1">
            <a:spLocks noGrp="1"/>
          </p:cNvSpPr>
          <p:nvPr>
            <p:ph type="body" idx="1"/>
          </p:nvPr>
        </p:nvSpPr>
        <p:spPr>
          <a:xfrm>
            <a:off x="311700" y="1468825"/>
            <a:ext cx="8185500" cy="3099900"/>
          </a:xfrm>
          <a:prstGeom prst="rect">
            <a:avLst/>
          </a:prstGeom>
        </p:spPr>
        <p:txBody>
          <a:bodyPr spcFirstLastPara="1" wrap="square" lIns="91425" tIns="91425" rIns="91425" bIns="91425" anchor="t" anchorCtr="0">
            <a:noAutofit/>
          </a:bodyPr>
          <a:lstStyle/>
          <a:p>
            <a:pPr marL="285750" indent="-285750" rtl="0">
              <a:spcBef>
                <a:spcPts val="0"/>
              </a:spcBef>
              <a:spcAft>
                <a:spcPts val="0"/>
              </a:spcAft>
              <a:buFontTx/>
              <a:buChar char="-"/>
            </a:pPr>
            <a:r>
              <a:rPr lang="en-US" b="0" i="0" u="none" strike="noStrike" dirty="0">
                <a:solidFill>
                  <a:srgbClr val="000000"/>
                </a:solidFill>
                <a:effectLst/>
              </a:rPr>
              <a:t>P-value &lt; </a:t>
            </a:r>
            <a:r>
              <a:rPr lang="el-GR" b="0" i="0" u="none" strike="noStrike" dirty="0">
                <a:solidFill>
                  <a:srgbClr val="000000"/>
                </a:solidFill>
                <a:effectLst/>
                <a:latin typeface="Avenir" panose="02000503020000020003" pitchFamily="2" charset="0"/>
              </a:rPr>
              <a:t>α </a:t>
            </a:r>
            <a:r>
              <a:rPr lang="en-US" dirty="0">
                <a:solidFill>
                  <a:srgbClr val="000000"/>
                </a:solidFill>
              </a:rPr>
              <a:t>then</a:t>
            </a:r>
            <a:r>
              <a:rPr lang="en-US" b="0" i="0" u="none" strike="noStrike" dirty="0">
                <a:solidFill>
                  <a:srgbClr val="000000"/>
                </a:solidFill>
                <a:effectLst/>
              </a:rPr>
              <a:t> </a:t>
            </a:r>
          </a:p>
          <a:p>
            <a:pPr marL="742950" lvl="1" indent="-285750">
              <a:spcBef>
                <a:spcPts val="0"/>
              </a:spcBef>
              <a:buFontTx/>
              <a:buChar char="-"/>
            </a:pPr>
            <a:r>
              <a:rPr lang="en-US" sz="1800" b="0" i="0" u="none" strike="noStrike" dirty="0">
                <a:solidFill>
                  <a:srgbClr val="000000"/>
                </a:solidFill>
                <a:effectLst/>
              </a:rPr>
              <a:t>reject H</a:t>
            </a:r>
            <a:r>
              <a:rPr lang="en-US" sz="1800" b="0" i="0" u="none" strike="noStrike" baseline="-25000" dirty="0">
                <a:solidFill>
                  <a:srgbClr val="000000"/>
                </a:solidFill>
                <a:effectLst/>
              </a:rPr>
              <a:t>0</a:t>
            </a:r>
            <a:endParaRPr lang="en-US" sz="1800" i="0" u="none" strike="noStrike" baseline="-25000" dirty="0">
              <a:solidFill>
                <a:srgbClr val="000000"/>
              </a:solidFill>
            </a:endParaRPr>
          </a:p>
          <a:p>
            <a:pPr marL="285750" indent="-285750" rtl="0">
              <a:spcBef>
                <a:spcPts val="0"/>
              </a:spcBef>
              <a:spcAft>
                <a:spcPts val="0"/>
              </a:spcAft>
              <a:buFontTx/>
              <a:buChar char="-"/>
            </a:pPr>
            <a:r>
              <a:rPr lang="en-US" b="0" i="0" u="none" strike="noStrike" dirty="0">
                <a:solidFill>
                  <a:srgbClr val="000000"/>
                </a:solidFill>
                <a:effectLst/>
              </a:rPr>
              <a:t>P-value ≥ </a:t>
            </a:r>
            <a:r>
              <a:rPr lang="el-GR" b="0" i="0" u="none" strike="noStrike" dirty="0">
                <a:solidFill>
                  <a:srgbClr val="000000"/>
                </a:solidFill>
                <a:effectLst/>
                <a:latin typeface="Avenir" panose="02000503020000020003" pitchFamily="2" charset="0"/>
              </a:rPr>
              <a:t>α </a:t>
            </a:r>
            <a:r>
              <a:rPr lang="en-US" b="0" i="0" u="none" strike="noStrike" dirty="0">
                <a:solidFill>
                  <a:srgbClr val="000000"/>
                </a:solidFill>
                <a:effectLst/>
              </a:rPr>
              <a:t>then fail to reject H</a:t>
            </a:r>
            <a:r>
              <a:rPr lang="en-US" b="0" i="0" u="none" strike="noStrike" baseline="-25000" dirty="0">
                <a:solidFill>
                  <a:srgbClr val="000000"/>
                </a:solidFill>
                <a:effectLst/>
              </a:rPr>
              <a:t>0</a:t>
            </a:r>
            <a:endParaRPr lang="en-US" baseline="-25000" dirty="0"/>
          </a:p>
          <a:p>
            <a:pPr marL="742950" lvl="1" indent="-285750">
              <a:spcBef>
                <a:spcPts val="0"/>
              </a:spcBef>
              <a:buFontTx/>
              <a:buChar char="-"/>
            </a:pPr>
            <a:r>
              <a:rPr lang="en-US" sz="1800" b="0" i="0" u="none" strike="noStrike" dirty="0">
                <a:solidFill>
                  <a:srgbClr val="000000"/>
                </a:solidFill>
                <a:effectLst/>
              </a:rPr>
              <a:t>reserve judgment on H</a:t>
            </a:r>
            <a:r>
              <a:rPr lang="en-US" sz="1800" b="0" i="0" u="none" strike="noStrike" baseline="-25000" dirty="0">
                <a:solidFill>
                  <a:srgbClr val="000000"/>
                </a:solidFill>
                <a:effectLst/>
              </a:rPr>
              <a:t>0 </a:t>
            </a:r>
            <a:br>
              <a:rPr lang="en-US" sz="1800" b="0" dirty="0">
                <a:effectLst/>
              </a:rPr>
            </a:br>
            <a:endParaRPr sz="1800" dirty="0"/>
          </a:p>
        </p:txBody>
      </p:sp>
    </p:spTree>
    <p:extLst>
      <p:ext uri="{BB962C8B-B14F-4D97-AF65-F5344CB8AC3E}">
        <p14:creationId xmlns:p14="http://schemas.microsoft.com/office/powerpoint/2010/main" val="29571023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My Gripe about P-Values</a:t>
            </a:r>
          </a:p>
        </p:txBody>
      </p:sp>
      <p:sp>
        <p:nvSpPr>
          <p:cNvPr id="99" name="Google Shape;99;p19"/>
          <p:cNvSpPr txBox="1">
            <a:spLocks noGrp="1"/>
          </p:cNvSpPr>
          <p:nvPr>
            <p:ph type="body" idx="1"/>
          </p:nvPr>
        </p:nvSpPr>
        <p:spPr>
          <a:xfrm>
            <a:off x="311700" y="1468825"/>
            <a:ext cx="8185500" cy="3099900"/>
          </a:xfrm>
          <a:prstGeom prst="rect">
            <a:avLst/>
          </a:prstGeom>
        </p:spPr>
        <p:txBody>
          <a:bodyPr spcFirstLastPara="1" wrap="square" lIns="91425" tIns="91425" rIns="91425" bIns="91425" anchor="t" anchorCtr="0">
            <a:noAutofit/>
          </a:bodyPr>
          <a:lstStyle/>
          <a:p>
            <a:pPr rtl="0" fontAlgn="base">
              <a:spcBef>
                <a:spcPts val="0"/>
              </a:spcBef>
              <a:spcAft>
                <a:spcPts val="0"/>
              </a:spcAft>
              <a:buFont typeface="Arial" panose="020B0604020202020204" pitchFamily="34" charset="0"/>
              <a:buChar char="•"/>
            </a:pPr>
            <a:r>
              <a:rPr lang="en-US" sz="1400" b="0" i="0" u="none" strike="noStrike" dirty="0">
                <a:solidFill>
                  <a:srgbClr val="000000"/>
                </a:solidFill>
                <a:effectLst/>
                <a:latin typeface="Avenir" panose="02000503020000020003" pitchFamily="2" charset="0"/>
              </a:rPr>
              <a:t>The p-value is only a measure of surprise, not </a:t>
            </a:r>
            <a:endParaRPr lang="en-US" sz="1400" b="0" i="0" u="none" strike="noStrike" dirty="0">
              <a:solidFill>
                <a:srgbClr val="000000"/>
              </a:solidFill>
              <a:effectLst/>
              <a:latin typeface="Arial" panose="020B0604020202020204" pitchFamily="34" charset="0"/>
            </a:endParaRPr>
          </a:p>
          <a:p>
            <a:pPr marL="742950" lvl="1" indent="-285750" rtl="0" fontAlgn="base">
              <a:spcBef>
                <a:spcPts val="400"/>
              </a:spcBef>
              <a:spcAft>
                <a:spcPts val="0"/>
              </a:spcAft>
              <a:buFont typeface="Arial" panose="020B0604020202020204" pitchFamily="34" charset="0"/>
              <a:buChar char="•"/>
            </a:pPr>
            <a:r>
              <a:rPr lang="en-US" b="0" i="0" u="none" strike="noStrike" dirty="0">
                <a:solidFill>
                  <a:srgbClr val="000000"/>
                </a:solidFill>
                <a:effectLst/>
                <a:latin typeface="Avenir" panose="02000503020000020003" pitchFamily="2" charset="0"/>
              </a:rPr>
              <a:t>How important the statistic is</a:t>
            </a:r>
            <a:endParaRPr lang="en-US" b="0" i="0" u="none" strike="noStrike" dirty="0">
              <a:solidFill>
                <a:srgbClr val="000000"/>
              </a:solidFill>
              <a:effectLst/>
              <a:latin typeface="Arial" panose="020B0604020202020204" pitchFamily="34" charset="0"/>
            </a:endParaRPr>
          </a:p>
          <a:p>
            <a:pPr marL="742950" lvl="1" indent="-285750" rtl="0" fontAlgn="base">
              <a:spcBef>
                <a:spcPts val="400"/>
              </a:spcBef>
              <a:spcAft>
                <a:spcPts val="0"/>
              </a:spcAft>
              <a:buFont typeface="Arial" panose="020B0604020202020204" pitchFamily="34" charset="0"/>
              <a:buChar char="•"/>
            </a:pPr>
            <a:r>
              <a:rPr lang="en-US" b="0" i="0" u="none" strike="noStrike" dirty="0">
                <a:solidFill>
                  <a:srgbClr val="000000"/>
                </a:solidFill>
                <a:effectLst/>
                <a:latin typeface="Avenir" panose="02000503020000020003" pitchFamily="2" charset="0"/>
              </a:rPr>
              <a:t>How right you are</a:t>
            </a:r>
            <a:endParaRPr lang="en-US" b="0" i="0" u="none" strike="noStrike" dirty="0">
              <a:solidFill>
                <a:srgbClr val="000000"/>
              </a:solidFill>
              <a:effectLst/>
              <a:latin typeface="Arial" panose="020B0604020202020204" pitchFamily="34" charset="0"/>
            </a:endParaRPr>
          </a:p>
          <a:p>
            <a:pPr marL="742950" lvl="1" indent="-285750" rtl="0" fontAlgn="base">
              <a:spcBef>
                <a:spcPts val="400"/>
              </a:spcBef>
              <a:spcAft>
                <a:spcPts val="0"/>
              </a:spcAft>
              <a:buFont typeface="Arial" panose="020B0604020202020204" pitchFamily="34" charset="0"/>
              <a:buChar char="•"/>
            </a:pPr>
            <a:r>
              <a:rPr lang="en-US" b="0" i="0" u="none" strike="noStrike" dirty="0">
                <a:solidFill>
                  <a:srgbClr val="000000"/>
                </a:solidFill>
                <a:effectLst/>
                <a:latin typeface="Avenir" panose="02000503020000020003" pitchFamily="2" charset="0"/>
              </a:rPr>
              <a:t>How large the effect size is (that’s in your test statistic)</a:t>
            </a:r>
            <a:endParaRPr lang="en-US" b="0" i="0" u="none" strike="noStrike" dirty="0">
              <a:solidFill>
                <a:srgbClr val="000000"/>
              </a:solidFill>
              <a:effectLst/>
              <a:latin typeface="Arial" panose="020B0604020202020204" pitchFamily="34" charset="0"/>
            </a:endParaRPr>
          </a:p>
          <a:p>
            <a:pPr rtl="0" fontAlgn="base">
              <a:spcBef>
                <a:spcPts val="480"/>
              </a:spcBef>
              <a:spcAft>
                <a:spcPts val="0"/>
              </a:spcAft>
              <a:buFont typeface="Arial" panose="020B0604020202020204" pitchFamily="34" charset="0"/>
              <a:buChar char="•"/>
            </a:pPr>
            <a:r>
              <a:rPr lang="en-US" sz="1400" b="0" i="0" u="none" strike="noStrike" dirty="0">
                <a:solidFill>
                  <a:srgbClr val="000000"/>
                </a:solidFill>
                <a:effectLst/>
                <a:latin typeface="Avenir" panose="02000503020000020003" pitchFamily="2" charset="0"/>
              </a:rPr>
              <a:t>Statistical significance does not result in practical significance</a:t>
            </a:r>
            <a:endParaRPr lang="en-US" sz="1400" b="0" i="0" u="none" strike="noStrike" dirty="0">
              <a:solidFill>
                <a:srgbClr val="000000"/>
              </a:solidFill>
              <a:effectLst/>
              <a:latin typeface="Arial" panose="020B0604020202020204" pitchFamily="34" charset="0"/>
            </a:endParaRPr>
          </a:p>
          <a:p>
            <a:pPr rtl="0" fontAlgn="base">
              <a:spcBef>
                <a:spcPts val="480"/>
              </a:spcBef>
              <a:spcAft>
                <a:spcPts val="0"/>
              </a:spcAft>
              <a:buFont typeface="Arial" panose="020B0604020202020204" pitchFamily="34" charset="0"/>
              <a:buChar char="•"/>
            </a:pPr>
            <a:r>
              <a:rPr lang="en-US" sz="1400" b="0" i="0" u="none" strike="noStrike" dirty="0">
                <a:solidFill>
                  <a:srgbClr val="000000"/>
                </a:solidFill>
                <a:effectLst/>
                <a:latin typeface="Avenir" panose="02000503020000020003" pitchFamily="2" charset="0"/>
              </a:rPr>
              <a:t>Does a p-value of 0.06 vs 0.05 (the standard threshold) really mean our statistic is not important? Really??</a:t>
            </a:r>
            <a:endParaRPr lang="en-US" sz="1400" b="0" i="0" u="none" strike="noStrike" dirty="0">
              <a:solidFill>
                <a:srgbClr val="000000"/>
              </a:solidFill>
              <a:effectLst/>
              <a:latin typeface="Arial" panose="020B0604020202020204" pitchFamily="34" charset="0"/>
            </a:endParaRPr>
          </a:p>
          <a:p>
            <a:pPr marL="114300" indent="0">
              <a:buNone/>
            </a:pPr>
            <a:br>
              <a:rPr lang="en-US" sz="1400" b="0" dirty="0">
                <a:effectLst/>
              </a:rPr>
            </a:br>
            <a:br>
              <a:rPr lang="en-US" sz="1400" b="0" dirty="0">
                <a:effectLst/>
              </a:rPr>
            </a:br>
            <a:endParaRPr sz="1400" dirty="0"/>
          </a:p>
        </p:txBody>
      </p:sp>
    </p:spTree>
    <p:extLst>
      <p:ext uri="{BB962C8B-B14F-4D97-AF65-F5344CB8AC3E}">
        <p14:creationId xmlns:p14="http://schemas.microsoft.com/office/powerpoint/2010/main" val="2597029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Why do we use Linear Regression?</a:t>
            </a:r>
            <a:endParaRPr dirty="0"/>
          </a:p>
        </p:txBody>
      </p:sp>
      <p:sp>
        <p:nvSpPr>
          <p:cNvPr id="69" name="Google Shape;69;p1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a:lnSpc>
                <a:spcPct val="100000"/>
              </a:lnSpc>
              <a:buFont typeface="Source Code Pro"/>
              <a:buChar char="-"/>
            </a:pPr>
            <a:r>
              <a:rPr lang="en-US" dirty="0"/>
              <a:t>(Doesn’t machine learning solve every prediction problem?)</a:t>
            </a:r>
          </a:p>
          <a:p>
            <a:pPr marL="0">
              <a:lnSpc>
                <a:spcPct val="100000"/>
              </a:lnSpc>
              <a:buFont typeface="Source Code Pro"/>
              <a:buChar char="-"/>
            </a:pPr>
            <a:r>
              <a:rPr lang="en-US" dirty="0"/>
              <a:t>Widely used and understood</a:t>
            </a:r>
          </a:p>
          <a:p>
            <a:pPr marL="0">
              <a:lnSpc>
                <a:spcPct val="100000"/>
              </a:lnSpc>
              <a:buFont typeface="Source Code Pro"/>
              <a:buChar char="-"/>
            </a:pPr>
            <a:r>
              <a:rPr lang="en-US" dirty="0"/>
              <a:t>Runs quickly</a:t>
            </a:r>
          </a:p>
          <a:p>
            <a:pPr marL="0">
              <a:lnSpc>
                <a:spcPct val="100000"/>
              </a:lnSpc>
              <a:buFont typeface="Source Code Pro"/>
              <a:buChar char="-"/>
            </a:pPr>
            <a:r>
              <a:rPr lang="en-US" dirty="0"/>
              <a:t>Easy to use (not a lot of tuning, which we’ll learn about later, is required)</a:t>
            </a:r>
          </a:p>
          <a:p>
            <a:pPr marL="0">
              <a:lnSpc>
                <a:spcPct val="100000"/>
              </a:lnSpc>
              <a:buFont typeface="Source Code Pro"/>
              <a:buChar char="-"/>
            </a:pPr>
            <a:r>
              <a:rPr lang="en-US" dirty="0"/>
              <a:t>Interpretable</a:t>
            </a:r>
          </a:p>
          <a:p>
            <a:pPr marL="0">
              <a:lnSpc>
                <a:spcPct val="100000"/>
              </a:lnSpc>
              <a:buFont typeface="Source Code Pro"/>
              <a:buChar char="-"/>
            </a:pPr>
            <a:r>
              <a:rPr lang="en-US" dirty="0"/>
              <a:t>Basis for many other methods</a:t>
            </a:r>
          </a:p>
          <a:p>
            <a:pPr marL="0">
              <a:lnSpc>
                <a:spcPct val="100000"/>
              </a:lnSpc>
              <a:buFont typeface="Source Code Pro"/>
              <a:buChar char="-"/>
            </a:pPr>
            <a:endParaRPr lang="en-US" dirty="0"/>
          </a:p>
        </p:txBody>
      </p:sp>
    </p:spTree>
    <p:extLst>
      <p:ext uri="{BB962C8B-B14F-4D97-AF65-F5344CB8AC3E}">
        <p14:creationId xmlns:p14="http://schemas.microsoft.com/office/powerpoint/2010/main" val="96170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26" name="Picture 2">
            <a:extLst>
              <a:ext uri="{FF2B5EF4-FFF2-40B4-BE49-F238E27FC236}">
                <a16:creationId xmlns:a16="http://schemas.microsoft.com/office/drawing/2014/main" id="{5A654AAD-6810-F533-E2ED-14873231E4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999287"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26" name="Picture 2">
            <a:extLst>
              <a:ext uri="{FF2B5EF4-FFF2-40B4-BE49-F238E27FC236}">
                <a16:creationId xmlns:a16="http://schemas.microsoft.com/office/drawing/2014/main" id="{5A654AAD-6810-F533-E2ED-14873231E4EC}"/>
              </a:ext>
            </a:extLst>
          </p:cNvPr>
          <p:cNvPicPr>
            <a:picLocks noChangeAspect="1" noChangeArrowheads="1"/>
          </p:cNvPicPr>
          <p:nvPr/>
        </p:nvPicPr>
        <p:blipFill>
          <a:blip r:embed="rId3">
            <a:alphaModFix amt="29000"/>
            <a:extLst>
              <a:ext uri="{28A0092B-C50C-407E-A947-70E740481C1C}">
                <a14:useLocalDpi xmlns:a14="http://schemas.microsoft.com/office/drawing/2010/main" val="0"/>
              </a:ext>
            </a:extLst>
          </a:blip>
          <a:srcRect/>
          <a:stretch>
            <a:fillRect/>
          </a:stretch>
        </p:blipFill>
        <p:spPr bwMode="auto">
          <a:xfrm>
            <a:off x="0" y="0"/>
            <a:ext cx="6999287"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9A9277-4457-A7C2-DCC7-A4A8FF738C44}"/>
              </a:ext>
            </a:extLst>
          </p:cNvPr>
          <p:cNvSpPr txBox="1"/>
          <p:nvPr/>
        </p:nvSpPr>
        <p:spPr>
          <a:xfrm>
            <a:off x="660903" y="1186004"/>
            <a:ext cx="7288039" cy="3595856"/>
          </a:xfrm>
          <a:prstGeom prst="rect">
            <a:avLst/>
          </a:prstGeom>
          <a:noFill/>
        </p:spPr>
        <p:txBody>
          <a:bodyPr wrap="square">
            <a:spAutoFit/>
          </a:bodyPr>
          <a:lstStyle/>
          <a:p>
            <a:pPr marL="457200" rtl="0">
              <a:spcBef>
                <a:spcPts val="0"/>
              </a:spcBef>
              <a:spcAft>
                <a:spcPts val="0"/>
              </a:spcAft>
            </a:pPr>
            <a:r>
              <a:rPr lang="en-US" sz="2400" b="0" i="0" u="none" strike="noStrike" dirty="0">
                <a:solidFill>
                  <a:srgbClr val="FF0000"/>
                </a:solidFill>
                <a:effectLst/>
                <a:latin typeface="Edu Diatype Rounded Semi-Mono" panose="020B0509040202060203" pitchFamily="49" charset="77"/>
              </a:rPr>
              <a:t>In other words, the world is not a binary one where we either “reject” or ”accept” based on some arbitrary criteria. </a:t>
            </a:r>
            <a:endParaRPr lang="en-US" sz="2400" b="0" dirty="0">
              <a:effectLst/>
              <a:latin typeface="Edu Diatype Rounded Semi-Mono" panose="020B0509040202060203" pitchFamily="49" charset="77"/>
            </a:endParaRPr>
          </a:p>
          <a:p>
            <a:pPr marL="457200" rtl="0">
              <a:spcBef>
                <a:spcPts val="1440"/>
              </a:spcBef>
              <a:spcAft>
                <a:spcPts val="0"/>
              </a:spcAft>
            </a:pPr>
            <a:br>
              <a:rPr lang="en-US" sz="2400" b="0" dirty="0">
                <a:effectLst/>
                <a:latin typeface="Edu Diatype Rounded Semi-Mono" panose="020B0509040202060203" pitchFamily="49" charset="77"/>
              </a:rPr>
            </a:br>
            <a:r>
              <a:rPr lang="en-US" sz="2400" b="0" i="0" u="none" strike="noStrike" dirty="0">
                <a:solidFill>
                  <a:srgbClr val="FF0000"/>
                </a:solidFill>
                <a:effectLst/>
                <a:latin typeface="Edu Diatype Rounded Semi-Mono" panose="020B0509040202060203" pitchFamily="49" charset="77"/>
              </a:rPr>
              <a:t>A non-rejection could likely mean your data is too noisy to see patterns. That’s useful information!</a:t>
            </a:r>
            <a:endParaRPr lang="en-US" sz="2400" b="0" dirty="0">
              <a:effectLst/>
              <a:latin typeface="Edu Diatype Rounded Semi-Mono" panose="020B0509040202060203" pitchFamily="49" charset="77"/>
            </a:endParaRPr>
          </a:p>
          <a:p>
            <a:br>
              <a:rPr lang="en-US" sz="2400" dirty="0">
                <a:latin typeface="Edu Diatype Rounded Semi-Mono" panose="020B0509040202060203" pitchFamily="49" charset="77"/>
              </a:rPr>
            </a:br>
            <a:endParaRPr lang="en-US" sz="2400" dirty="0">
              <a:latin typeface="Edu Diatype Rounded Semi-Mono" panose="020B0509040202060203" pitchFamily="49" charset="77"/>
            </a:endParaRPr>
          </a:p>
        </p:txBody>
      </p:sp>
    </p:spTree>
    <p:extLst>
      <p:ext uri="{BB962C8B-B14F-4D97-AF65-F5344CB8AC3E}">
        <p14:creationId xmlns:p14="http://schemas.microsoft.com/office/powerpoint/2010/main" val="1694458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Linear Regression -&gt; Linear Models in ML</a:t>
            </a:r>
            <a:endParaRPr dirty="0"/>
          </a:p>
        </p:txBody>
      </p:sp>
      <p:sp>
        <p:nvSpPr>
          <p:cNvPr id="87" name="Google Shape;87;p17"/>
          <p:cNvSpPr txBox="1">
            <a:spLocks noGrp="1"/>
          </p:cNvSpPr>
          <p:nvPr>
            <p:ph type="body" idx="1"/>
          </p:nvPr>
        </p:nvSpPr>
        <p:spPr>
          <a:xfrm>
            <a:off x="311700" y="1468825"/>
            <a:ext cx="4260300" cy="3099900"/>
          </a:xfrm>
          <a:prstGeom prst="rect">
            <a:avLst/>
          </a:prstGeom>
        </p:spPr>
        <p:txBody>
          <a:bodyPr spcFirstLastPara="1" wrap="square" lIns="91425" tIns="91425" rIns="91425" bIns="91425" anchor="t" anchorCtr="0">
            <a:noAutofit/>
          </a:bodyPr>
          <a:lstStyle/>
          <a:p>
            <a:pPr rtl="0" fontAlgn="base">
              <a:spcBef>
                <a:spcPts val="0"/>
              </a:spcBef>
              <a:spcAft>
                <a:spcPts val="0"/>
              </a:spcAft>
              <a:buFontTx/>
              <a:buChar char="-"/>
            </a:pPr>
            <a:r>
              <a:rPr lang="en-US" sz="1400" b="0" i="0" u="none" strike="noStrike" dirty="0">
                <a:solidFill>
                  <a:srgbClr val="000000"/>
                </a:solidFill>
                <a:effectLst/>
              </a:rPr>
              <a:t>Linear regression is similar concept </a:t>
            </a:r>
            <a:r>
              <a:rPr lang="en-US" sz="1400" dirty="0">
                <a:solidFill>
                  <a:srgbClr val="000000"/>
                </a:solidFill>
              </a:rPr>
              <a:t>to a category of machine learning models called “linear models”</a:t>
            </a:r>
          </a:p>
          <a:p>
            <a:pPr rtl="0" fontAlgn="base">
              <a:spcBef>
                <a:spcPts val="0"/>
              </a:spcBef>
              <a:spcAft>
                <a:spcPts val="0"/>
              </a:spcAft>
              <a:buFontTx/>
              <a:buChar char="-"/>
            </a:pPr>
            <a:r>
              <a:rPr lang="en-US" sz="1400" dirty="0">
                <a:solidFill>
                  <a:srgbClr val="000000"/>
                </a:solidFill>
              </a:rPr>
              <a:t>Linear models assume that data can be separated linearly (i.e. by a line in 2D, a plane in 3D, </a:t>
            </a:r>
            <a:r>
              <a:rPr lang="en-US" sz="1400" dirty="0" err="1">
                <a:solidFill>
                  <a:srgbClr val="000000"/>
                </a:solidFill>
              </a:rPr>
              <a:t>etc</a:t>
            </a:r>
            <a:r>
              <a:rPr lang="en-US" sz="1400" dirty="0">
                <a:solidFill>
                  <a:srgbClr val="000000"/>
                </a:solidFill>
              </a:rPr>
              <a:t>)</a:t>
            </a:r>
          </a:p>
          <a:p>
            <a:pPr rtl="0" fontAlgn="base">
              <a:spcBef>
                <a:spcPts val="0"/>
              </a:spcBef>
              <a:spcAft>
                <a:spcPts val="0"/>
              </a:spcAft>
              <a:buFontTx/>
              <a:buChar char="-"/>
            </a:pP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a:p>
            <a:pPr marL="114300" indent="0" rtl="0" fontAlgn="base">
              <a:spcBef>
                <a:spcPts val="0"/>
              </a:spcBef>
              <a:spcAft>
                <a:spcPts val="0"/>
              </a:spcAft>
              <a:buNone/>
            </a:pP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p:txBody>
      </p:sp>
      <p:pic>
        <p:nvPicPr>
          <p:cNvPr id="2" name="Picture 2">
            <a:extLst>
              <a:ext uri="{FF2B5EF4-FFF2-40B4-BE49-F238E27FC236}">
                <a16:creationId xmlns:a16="http://schemas.microsoft.com/office/drawing/2014/main" id="{9E2F5CB0-5841-B563-EEEB-93FF5EF407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9" y="1317355"/>
            <a:ext cx="4083803" cy="326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105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Linear Regression -&gt; Linear Models in ML</a:t>
            </a:r>
            <a:endParaRPr dirty="0"/>
          </a:p>
        </p:txBody>
      </p:sp>
      <p:sp>
        <p:nvSpPr>
          <p:cNvPr id="87" name="Google Shape;87;p17"/>
          <p:cNvSpPr txBox="1">
            <a:spLocks noGrp="1"/>
          </p:cNvSpPr>
          <p:nvPr>
            <p:ph type="body" idx="1"/>
          </p:nvPr>
        </p:nvSpPr>
        <p:spPr>
          <a:xfrm>
            <a:off x="311700" y="1468825"/>
            <a:ext cx="4260300" cy="3099900"/>
          </a:xfrm>
          <a:prstGeom prst="rect">
            <a:avLst/>
          </a:prstGeom>
        </p:spPr>
        <p:txBody>
          <a:bodyPr spcFirstLastPara="1" wrap="square" lIns="91425" tIns="91425" rIns="91425" bIns="91425" anchor="t" anchorCtr="0">
            <a:noAutofit/>
          </a:bodyPr>
          <a:lstStyle/>
          <a:p>
            <a:pPr rtl="0" fontAlgn="base">
              <a:spcBef>
                <a:spcPts val="0"/>
              </a:spcBef>
              <a:spcAft>
                <a:spcPts val="0"/>
              </a:spcAft>
              <a:buFontTx/>
              <a:buChar char="-"/>
            </a:pPr>
            <a:r>
              <a:rPr lang="en-US" sz="1400" dirty="0">
                <a:solidFill>
                  <a:srgbClr val="000000"/>
                </a:solidFill>
              </a:rPr>
              <a:t>We can also use linear modeling for classification</a:t>
            </a:r>
          </a:p>
          <a:p>
            <a:pPr rtl="0" fontAlgn="base">
              <a:spcBef>
                <a:spcPts val="0"/>
              </a:spcBef>
              <a:spcAft>
                <a:spcPts val="0"/>
              </a:spcAft>
              <a:buFontTx/>
              <a:buChar char="-"/>
            </a:pP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a:p>
            <a:pPr marL="114300" indent="0" rtl="0" fontAlgn="base">
              <a:spcBef>
                <a:spcPts val="0"/>
              </a:spcBef>
              <a:spcAft>
                <a:spcPts val="0"/>
              </a:spcAft>
              <a:buNone/>
            </a:pP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p:txBody>
      </p:sp>
      <p:pic>
        <p:nvPicPr>
          <p:cNvPr id="17410" name="Picture 2">
            <a:extLst>
              <a:ext uri="{FF2B5EF4-FFF2-40B4-BE49-F238E27FC236}">
                <a16:creationId xmlns:a16="http://schemas.microsoft.com/office/drawing/2014/main" id="{A6A0FA79-C4E1-565B-F280-5D9CAFA2B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471" y="1193370"/>
            <a:ext cx="3756512" cy="3577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337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Types of Linear Models</a:t>
            </a:r>
            <a:endParaRPr dirty="0"/>
          </a:p>
        </p:txBody>
      </p:sp>
      <p:sp>
        <p:nvSpPr>
          <p:cNvPr id="87" name="Google Shape;87;p17"/>
          <p:cNvSpPr txBox="1">
            <a:spLocks noGrp="1"/>
          </p:cNvSpPr>
          <p:nvPr>
            <p:ph type="body" idx="1"/>
          </p:nvPr>
        </p:nvSpPr>
        <p:spPr>
          <a:xfrm>
            <a:off x="311700" y="1468825"/>
            <a:ext cx="4260300" cy="3099900"/>
          </a:xfrm>
          <a:prstGeom prst="rect">
            <a:avLst/>
          </a:prstGeom>
        </p:spPr>
        <p:txBody>
          <a:bodyPr spcFirstLastPara="1" wrap="square" lIns="91425" tIns="91425" rIns="91425" bIns="91425" anchor="t" anchorCtr="0">
            <a:noAutofit/>
          </a:bodyPr>
          <a:lstStyle/>
          <a:p>
            <a:pPr rtl="0" fontAlgn="base">
              <a:spcBef>
                <a:spcPts val="0"/>
              </a:spcBef>
              <a:spcAft>
                <a:spcPts val="0"/>
              </a:spcAft>
              <a:buFontTx/>
              <a:buChar char="-"/>
            </a:pPr>
            <a:r>
              <a:rPr lang="en-US" sz="1400" dirty="0">
                <a:solidFill>
                  <a:srgbClr val="000000"/>
                </a:solidFill>
              </a:rPr>
              <a:t>Ordinary Least Squares</a:t>
            </a:r>
          </a:p>
          <a:p>
            <a:pPr rtl="0" fontAlgn="base">
              <a:spcBef>
                <a:spcPts val="0"/>
              </a:spcBef>
              <a:spcAft>
                <a:spcPts val="0"/>
              </a:spcAft>
              <a:buFontTx/>
              <a:buChar char="-"/>
            </a:pPr>
            <a:r>
              <a:rPr lang="en-US" sz="1400" dirty="0">
                <a:solidFill>
                  <a:srgbClr val="000000"/>
                </a:solidFill>
              </a:rPr>
              <a:t>Polynomial regression</a:t>
            </a:r>
          </a:p>
          <a:p>
            <a:pPr rtl="0" fontAlgn="base">
              <a:spcBef>
                <a:spcPts val="0"/>
              </a:spcBef>
              <a:spcAft>
                <a:spcPts val="0"/>
              </a:spcAft>
              <a:buFontTx/>
              <a:buChar char="-"/>
            </a:pPr>
            <a:r>
              <a:rPr lang="en-US" sz="1400" dirty="0">
                <a:solidFill>
                  <a:srgbClr val="000000"/>
                </a:solidFill>
              </a:rPr>
              <a:t>Perceptron</a:t>
            </a:r>
          </a:p>
          <a:p>
            <a:pPr fontAlgn="base">
              <a:buFontTx/>
              <a:buChar char="-"/>
            </a:pPr>
            <a:r>
              <a:rPr lang="en-US" sz="1400" dirty="0">
                <a:solidFill>
                  <a:srgbClr val="000000"/>
                </a:solidFill>
              </a:rPr>
              <a:t>Stochastic Gradient Descent</a:t>
            </a:r>
          </a:p>
          <a:p>
            <a:pPr rtl="0" fontAlgn="base">
              <a:spcBef>
                <a:spcPts val="0"/>
              </a:spcBef>
              <a:spcAft>
                <a:spcPts val="0"/>
              </a:spcAft>
              <a:buFontTx/>
              <a:buChar char="-"/>
            </a:pPr>
            <a:r>
              <a:rPr lang="en-US" sz="1400" dirty="0" err="1">
                <a:solidFill>
                  <a:srgbClr val="000000"/>
                </a:solidFill>
              </a:rPr>
              <a:t>etc</a:t>
            </a: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a:p>
            <a:pPr marL="114300" indent="0" rtl="0" fontAlgn="base">
              <a:spcBef>
                <a:spcPts val="0"/>
              </a:spcBef>
              <a:spcAft>
                <a:spcPts val="0"/>
              </a:spcAft>
              <a:buNone/>
            </a:pP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p:txBody>
      </p:sp>
      <p:pic>
        <p:nvPicPr>
          <p:cNvPr id="17410" name="Picture 2">
            <a:extLst>
              <a:ext uri="{FF2B5EF4-FFF2-40B4-BE49-F238E27FC236}">
                <a16:creationId xmlns:a16="http://schemas.microsoft.com/office/drawing/2014/main" id="{A6A0FA79-C4E1-565B-F280-5D9CAFA2B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471" y="1193370"/>
            <a:ext cx="3756512" cy="3577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6126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Types of Linear Models</a:t>
            </a:r>
            <a:endParaRPr dirty="0"/>
          </a:p>
        </p:txBody>
      </p:sp>
      <p:sp>
        <p:nvSpPr>
          <p:cNvPr id="87" name="Google Shape;87;p17"/>
          <p:cNvSpPr txBox="1">
            <a:spLocks noGrp="1"/>
          </p:cNvSpPr>
          <p:nvPr>
            <p:ph type="body" idx="1"/>
          </p:nvPr>
        </p:nvSpPr>
        <p:spPr>
          <a:xfrm>
            <a:off x="311700" y="1468825"/>
            <a:ext cx="4260300" cy="3099900"/>
          </a:xfrm>
          <a:prstGeom prst="rect">
            <a:avLst/>
          </a:prstGeom>
        </p:spPr>
        <p:txBody>
          <a:bodyPr spcFirstLastPara="1" wrap="square" lIns="91425" tIns="91425" rIns="91425" bIns="91425" anchor="t" anchorCtr="0">
            <a:noAutofit/>
          </a:bodyPr>
          <a:lstStyle/>
          <a:p>
            <a:pPr rtl="0" fontAlgn="base">
              <a:spcBef>
                <a:spcPts val="0"/>
              </a:spcBef>
              <a:spcAft>
                <a:spcPts val="0"/>
              </a:spcAft>
              <a:buFontTx/>
              <a:buChar char="-"/>
            </a:pPr>
            <a:r>
              <a:rPr lang="en-US" sz="1400" dirty="0">
                <a:solidFill>
                  <a:srgbClr val="000000"/>
                </a:solidFill>
              </a:rPr>
              <a:t>Similar to linear regression: </a:t>
            </a:r>
            <a:r>
              <a:rPr lang="en-US" sz="1400" b="1" dirty="0">
                <a:solidFill>
                  <a:srgbClr val="000000"/>
                </a:solidFill>
              </a:rPr>
              <a:t>We are always trying to minimize prediction error based on some objective</a:t>
            </a:r>
          </a:p>
          <a:p>
            <a:pPr rtl="0" fontAlgn="base">
              <a:spcBef>
                <a:spcPts val="0"/>
              </a:spcBef>
              <a:spcAft>
                <a:spcPts val="0"/>
              </a:spcAft>
              <a:buFontTx/>
              <a:buChar char="-"/>
            </a:pP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a:p>
            <a:pPr marL="114300" indent="0" rtl="0" fontAlgn="base">
              <a:spcBef>
                <a:spcPts val="0"/>
              </a:spcBef>
              <a:spcAft>
                <a:spcPts val="0"/>
              </a:spcAft>
              <a:buNone/>
            </a:pP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p:txBody>
      </p:sp>
      <p:pic>
        <p:nvPicPr>
          <p:cNvPr id="17410" name="Picture 2">
            <a:extLst>
              <a:ext uri="{FF2B5EF4-FFF2-40B4-BE49-F238E27FC236}">
                <a16:creationId xmlns:a16="http://schemas.microsoft.com/office/drawing/2014/main" id="{A6A0FA79-C4E1-565B-F280-5D9CAFA2B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471" y="1193370"/>
            <a:ext cx="3756512" cy="3577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7347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Types of Linear Models</a:t>
            </a:r>
            <a:endParaRPr dirty="0"/>
          </a:p>
        </p:txBody>
      </p:sp>
      <p:sp>
        <p:nvSpPr>
          <p:cNvPr id="87" name="Google Shape;87;p17"/>
          <p:cNvSpPr txBox="1">
            <a:spLocks noGrp="1"/>
          </p:cNvSpPr>
          <p:nvPr>
            <p:ph type="body" idx="1"/>
          </p:nvPr>
        </p:nvSpPr>
        <p:spPr>
          <a:xfrm>
            <a:off x="311700" y="1468825"/>
            <a:ext cx="4260300" cy="3099900"/>
          </a:xfrm>
          <a:prstGeom prst="rect">
            <a:avLst/>
          </a:prstGeom>
        </p:spPr>
        <p:txBody>
          <a:bodyPr spcFirstLastPara="1" wrap="square" lIns="91425" tIns="91425" rIns="91425" bIns="91425" anchor="t" anchorCtr="0">
            <a:noAutofit/>
          </a:bodyPr>
          <a:lstStyle/>
          <a:p>
            <a:pPr rtl="0" fontAlgn="base">
              <a:spcBef>
                <a:spcPts val="0"/>
              </a:spcBef>
              <a:spcAft>
                <a:spcPts val="0"/>
              </a:spcAft>
              <a:buFontTx/>
              <a:buChar char="-"/>
            </a:pPr>
            <a:r>
              <a:rPr lang="en-US" sz="1400" b="1" dirty="0">
                <a:solidFill>
                  <a:srgbClr val="000000"/>
                </a:solidFill>
              </a:rPr>
              <a:t>Ordinary Least Squares</a:t>
            </a:r>
          </a:p>
          <a:p>
            <a:pPr rtl="0" fontAlgn="base">
              <a:spcBef>
                <a:spcPts val="0"/>
              </a:spcBef>
              <a:spcAft>
                <a:spcPts val="0"/>
              </a:spcAft>
              <a:buFontTx/>
              <a:buChar char="-"/>
            </a:pPr>
            <a:r>
              <a:rPr lang="en-US" sz="1400" dirty="0">
                <a:solidFill>
                  <a:srgbClr val="000000"/>
                </a:solidFill>
              </a:rPr>
              <a:t>Polynomial regression</a:t>
            </a:r>
          </a:p>
          <a:p>
            <a:pPr rtl="0" fontAlgn="base">
              <a:spcBef>
                <a:spcPts val="0"/>
              </a:spcBef>
              <a:spcAft>
                <a:spcPts val="0"/>
              </a:spcAft>
              <a:buFontTx/>
              <a:buChar char="-"/>
            </a:pPr>
            <a:r>
              <a:rPr lang="en-US" sz="1400" dirty="0">
                <a:solidFill>
                  <a:srgbClr val="000000"/>
                </a:solidFill>
              </a:rPr>
              <a:t>Perceptron</a:t>
            </a:r>
          </a:p>
          <a:p>
            <a:pPr fontAlgn="base">
              <a:buFontTx/>
              <a:buChar char="-"/>
            </a:pPr>
            <a:r>
              <a:rPr lang="en-US" sz="1400" dirty="0">
                <a:solidFill>
                  <a:srgbClr val="000000"/>
                </a:solidFill>
              </a:rPr>
              <a:t>Stochastic Gradient Descent</a:t>
            </a:r>
          </a:p>
          <a:p>
            <a:pPr rtl="0" fontAlgn="base">
              <a:spcBef>
                <a:spcPts val="0"/>
              </a:spcBef>
              <a:spcAft>
                <a:spcPts val="0"/>
              </a:spcAft>
              <a:buFontTx/>
              <a:buChar char="-"/>
            </a:pPr>
            <a:r>
              <a:rPr lang="en-US" sz="1400" dirty="0" err="1">
                <a:solidFill>
                  <a:srgbClr val="000000"/>
                </a:solidFill>
              </a:rPr>
              <a:t>etc</a:t>
            </a: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a:p>
            <a:pPr marL="114300" indent="0" rtl="0" fontAlgn="base">
              <a:spcBef>
                <a:spcPts val="0"/>
              </a:spcBef>
              <a:spcAft>
                <a:spcPts val="0"/>
              </a:spcAft>
              <a:buNone/>
            </a:pP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p:txBody>
      </p:sp>
      <p:pic>
        <p:nvPicPr>
          <p:cNvPr id="21506" name="Picture 2">
            <a:extLst>
              <a:ext uri="{FF2B5EF4-FFF2-40B4-BE49-F238E27FC236}">
                <a16:creationId xmlns:a16="http://schemas.microsoft.com/office/drawing/2014/main" id="{68EBE715-5595-5E6A-DC93-BDFB34CC3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3699" y="1875295"/>
            <a:ext cx="3580389" cy="1685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209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Types of Linear Models</a:t>
            </a:r>
            <a:endParaRPr dirty="0"/>
          </a:p>
        </p:txBody>
      </p:sp>
      <p:sp>
        <p:nvSpPr>
          <p:cNvPr id="87" name="Google Shape;87;p17"/>
          <p:cNvSpPr txBox="1">
            <a:spLocks noGrp="1"/>
          </p:cNvSpPr>
          <p:nvPr>
            <p:ph type="body" idx="1"/>
          </p:nvPr>
        </p:nvSpPr>
        <p:spPr>
          <a:xfrm>
            <a:off x="311700" y="1468825"/>
            <a:ext cx="4260300" cy="3099900"/>
          </a:xfrm>
          <a:prstGeom prst="rect">
            <a:avLst/>
          </a:prstGeom>
        </p:spPr>
        <p:txBody>
          <a:bodyPr spcFirstLastPara="1" wrap="square" lIns="91425" tIns="91425" rIns="91425" bIns="91425" anchor="t" anchorCtr="0">
            <a:noAutofit/>
          </a:bodyPr>
          <a:lstStyle/>
          <a:p>
            <a:pPr rtl="0" fontAlgn="base">
              <a:spcBef>
                <a:spcPts val="0"/>
              </a:spcBef>
              <a:spcAft>
                <a:spcPts val="0"/>
              </a:spcAft>
              <a:buFontTx/>
              <a:buChar char="-"/>
            </a:pPr>
            <a:r>
              <a:rPr lang="en-US" sz="1400" dirty="0">
                <a:solidFill>
                  <a:srgbClr val="000000"/>
                </a:solidFill>
              </a:rPr>
              <a:t>Ordinary Least Squares</a:t>
            </a:r>
          </a:p>
          <a:p>
            <a:pPr rtl="0" fontAlgn="base">
              <a:spcBef>
                <a:spcPts val="0"/>
              </a:spcBef>
              <a:spcAft>
                <a:spcPts val="0"/>
              </a:spcAft>
              <a:buFontTx/>
              <a:buChar char="-"/>
            </a:pPr>
            <a:r>
              <a:rPr lang="en-US" sz="1400" b="1" dirty="0">
                <a:solidFill>
                  <a:srgbClr val="000000"/>
                </a:solidFill>
              </a:rPr>
              <a:t>Polynomial regression</a:t>
            </a:r>
          </a:p>
          <a:p>
            <a:pPr rtl="0" fontAlgn="base">
              <a:spcBef>
                <a:spcPts val="0"/>
              </a:spcBef>
              <a:spcAft>
                <a:spcPts val="0"/>
              </a:spcAft>
              <a:buFontTx/>
              <a:buChar char="-"/>
            </a:pPr>
            <a:r>
              <a:rPr lang="en-US" sz="1400" dirty="0">
                <a:solidFill>
                  <a:srgbClr val="000000"/>
                </a:solidFill>
              </a:rPr>
              <a:t>Perceptron</a:t>
            </a:r>
          </a:p>
          <a:p>
            <a:pPr fontAlgn="base">
              <a:buFontTx/>
              <a:buChar char="-"/>
            </a:pPr>
            <a:r>
              <a:rPr lang="en-US" sz="1400" dirty="0">
                <a:solidFill>
                  <a:srgbClr val="000000"/>
                </a:solidFill>
              </a:rPr>
              <a:t>Stochastic Gradient Descent</a:t>
            </a:r>
          </a:p>
          <a:p>
            <a:pPr rtl="0" fontAlgn="base">
              <a:spcBef>
                <a:spcPts val="0"/>
              </a:spcBef>
              <a:spcAft>
                <a:spcPts val="0"/>
              </a:spcAft>
              <a:buFontTx/>
              <a:buChar char="-"/>
            </a:pPr>
            <a:r>
              <a:rPr lang="en-US" sz="1400" dirty="0" err="1">
                <a:solidFill>
                  <a:srgbClr val="000000"/>
                </a:solidFill>
              </a:rPr>
              <a:t>etc</a:t>
            </a: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a:p>
            <a:pPr marL="114300" indent="0" rtl="0" fontAlgn="base">
              <a:spcBef>
                <a:spcPts val="0"/>
              </a:spcBef>
              <a:spcAft>
                <a:spcPts val="0"/>
              </a:spcAft>
              <a:buNone/>
            </a:pP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p:txBody>
      </p:sp>
      <p:pic>
        <p:nvPicPr>
          <p:cNvPr id="23554" name="Picture 2">
            <a:extLst>
              <a:ext uri="{FF2B5EF4-FFF2-40B4-BE49-F238E27FC236}">
                <a16:creationId xmlns:a16="http://schemas.microsoft.com/office/drawing/2014/main" id="{8DBDF6ED-0C7A-05F3-6527-47E64D499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1237" y="1275398"/>
            <a:ext cx="3757613" cy="276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981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Types of Linear Models</a:t>
            </a:r>
            <a:endParaRPr dirty="0"/>
          </a:p>
        </p:txBody>
      </p:sp>
      <p:sp>
        <p:nvSpPr>
          <p:cNvPr id="87" name="Google Shape;87;p17"/>
          <p:cNvSpPr txBox="1">
            <a:spLocks noGrp="1"/>
          </p:cNvSpPr>
          <p:nvPr>
            <p:ph type="body" idx="1"/>
          </p:nvPr>
        </p:nvSpPr>
        <p:spPr>
          <a:xfrm>
            <a:off x="311700" y="1468825"/>
            <a:ext cx="4260300" cy="3099900"/>
          </a:xfrm>
          <a:prstGeom prst="rect">
            <a:avLst/>
          </a:prstGeom>
        </p:spPr>
        <p:txBody>
          <a:bodyPr spcFirstLastPara="1" wrap="square" lIns="91425" tIns="91425" rIns="91425" bIns="91425" anchor="t" anchorCtr="0">
            <a:noAutofit/>
          </a:bodyPr>
          <a:lstStyle/>
          <a:p>
            <a:pPr rtl="0" fontAlgn="base">
              <a:spcBef>
                <a:spcPts val="0"/>
              </a:spcBef>
              <a:spcAft>
                <a:spcPts val="0"/>
              </a:spcAft>
              <a:buFontTx/>
              <a:buChar char="-"/>
            </a:pPr>
            <a:r>
              <a:rPr lang="en-US" sz="1400" dirty="0">
                <a:solidFill>
                  <a:srgbClr val="000000"/>
                </a:solidFill>
              </a:rPr>
              <a:t>Ordinary Least Squares</a:t>
            </a:r>
          </a:p>
          <a:p>
            <a:pPr rtl="0" fontAlgn="base">
              <a:spcBef>
                <a:spcPts val="0"/>
              </a:spcBef>
              <a:spcAft>
                <a:spcPts val="0"/>
              </a:spcAft>
              <a:buFontTx/>
              <a:buChar char="-"/>
            </a:pPr>
            <a:r>
              <a:rPr lang="en-US" sz="1400" dirty="0">
                <a:solidFill>
                  <a:srgbClr val="000000"/>
                </a:solidFill>
              </a:rPr>
              <a:t>Polynomial regression</a:t>
            </a:r>
          </a:p>
          <a:p>
            <a:pPr rtl="0" fontAlgn="base">
              <a:spcBef>
                <a:spcPts val="0"/>
              </a:spcBef>
              <a:spcAft>
                <a:spcPts val="0"/>
              </a:spcAft>
              <a:buFontTx/>
              <a:buChar char="-"/>
            </a:pPr>
            <a:r>
              <a:rPr lang="en-US" sz="1400" b="1" dirty="0">
                <a:solidFill>
                  <a:srgbClr val="000000"/>
                </a:solidFill>
              </a:rPr>
              <a:t>Perceptron</a:t>
            </a:r>
          </a:p>
          <a:p>
            <a:pPr fontAlgn="base">
              <a:buFontTx/>
              <a:buChar char="-"/>
            </a:pPr>
            <a:r>
              <a:rPr lang="en-US" sz="1400" dirty="0">
                <a:solidFill>
                  <a:srgbClr val="000000"/>
                </a:solidFill>
              </a:rPr>
              <a:t>Stochastic Gradient Descent</a:t>
            </a:r>
          </a:p>
          <a:p>
            <a:pPr rtl="0" fontAlgn="base">
              <a:spcBef>
                <a:spcPts val="0"/>
              </a:spcBef>
              <a:spcAft>
                <a:spcPts val="0"/>
              </a:spcAft>
              <a:buFontTx/>
              <a:buChar char="-"/>
            </a:pPr>
            <a:r>
              <a:rPr lang="en-US" sz="1400" dirty="0" err="1">
                <a:solidFill>
                  <a:srgbClr val="000000"/>
                </a:solidFill>
              </a:rPr>
              <a:t>etc</a:t>
            </a: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a:p>
            <a:pPr marL="114300" indent="0" rtl="0" fontAlgn="base">
              <a:spcBef>
                <a:spcPts val="0"/>
              </a:spcBef>
              <a:spcAft>
                <a:spcPts val="0"/>
              </a:spcAft>
              <a:buNone/>
            </a:pP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p:txBody>
      </p:sp>
      <p:pic>
        <p:nvPicPr>
          <p:cNvPr id="28674" name="Picture 2" descr="Perceptron learning, from discrete to continuous — 02 | by Vishal Jain |  Analytics Vidhya | Medium">
            <a:extLst>
              <a:ext uri="{FF2B5EF4-FFF2-40B4-BE49-F238E27FC236}">
                <a16:creationId xmlns:a16="http://schemas.microsoft.com/office/drawing/2014/main" id="{92A5C1FA-6211-D965-884A-16B4C6637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0" y="1194725"/>
            <a:ext cx="3409406" cy="337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8379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Types of Linear Models</a:t>
            </a:r>
            <a:endParaRPr dirty="0"/>
          </a:p>
        </p:txBody>
      </p:sp>
      <p:sp>
        <p:nvSpPr>
          <p:cNvPr id="87" name="Google Shape;87;p17"/>
          <p:cNvSpPr txBox="1">
            <a:spLocks noGrp="1"/>
          </p:cNvSpPr>
          <p:nvPr>
            <p:ph type="body" idx="1"/>
          </p:nvPr>
        </p:nvSpPr>
        <p:spPr>
          <a:xfrm>
            <a:off x="311700" y="1468825"/>
            <a:ext cx="4260300" cy="3099900"/>
          </a:xfrm>
          <a:prstGeom prst="rect">
            <a:avLst/>
          </a:prstGeom>
        </p:spPr>
        <p:txBody>
          <a:bodyPr spcFirstLastPara="1" wrap="square" lIns="91425" tIns="91425" rIns="91425" bIns="91425" anchor="t" anchorCtr="0">
            <a:noAutofit/>
          </a:bodyPr>
          <a:lstStyle/>
          <a:p>
            <a:pPr rtl="0" fontAlgn="base">
              <a:spcBef>
                <a:spcPts val="0"/>
              </a:spcBef>
              <a:spcAft>
                <a:spcPts val="0"/>
              </a:spcAft>
              <a:buFontTx/>
              <a:buChar char="-"/>
            </a:pPr>
            <a:r>
              <a:rPr lang="en-US" sz="1400" dirty="0">
                <a:solidFill>
                  <a:srgbClr val="000000"/>
                </a:solidFill>
              </a:rPr>
              <a:t>Ordinary Least Squares</a:t>
            </a:r>
          </a:p>
          <a:p>
            <a:pPr rtl="0" fontAlgn="base">
              <a:spcBef>
                <a:spcPts val="0"/>
              </a:spcBef>
              <a:spcAft>
                <a:spcPts val="0"/>
              </a:spcAft>
              <a:buFontTx/>
              <a:buChar char="-"/>
            </a:pPr>
            <a:r>
              <a:rPr lang="en-US" sz="1400" dirty="0">
                <a:solidFill>
                  <a:srgbClr val="000000"/>
                </a:solidFill>
              </a:rPr>
              <a:t>Polynomial regression</a:t>
            </a:r>
          </a:p>
          <a:p>
            <a:pPr rtl="0" fontAlgn="base">
              <a:spcBef>
                <a:spcPts val="0"/>
              </a:spcBef>
              <a:spcAft>
                <a:spcPts val="0"/>
              </a:spcAft>
              <a:buFontTx/>
              <a:buChar char="-"/>
            </a:pPr>
            <a:r>
              <a:rPr lang="en-US" sz="1400" dirty="0">
                <a:solidFill>
                  <a:srgbClr val="000000"/>
                </a:solidFill>
              </a:rPr>
              <a:t>Perceptron</a:t>
            </a:r>
          </a:p>
          <a:p>
            <a:pPr fontAlgn="base">
              <a:buFontTx/>
              <a:buChar char="-"/>
            </a:pPr>
            <a:r>
              <a:rPr lang="en-US" sz="1400" b="1" dirty="0">
                <a:solidFill>
                  <a:srgbClr val="000000"/>
                </a:solidFill>
              </a:rPr>
              <a:t>Stochastic Gradient Descent</a:t>
            </a:r>
          </a:p>
          <a:p>
            <a:pPr rtl="0" fontAlgn="base">
              <a:spcBef>
                <a:spcPts val="0"/>
              </a:spcBef>
              <a:spcAft>
                <a:spcPts val="0"/>
              </a:spcAft>
              <a:buFontTx/>
              <a:buChar char="-"/>
            </a:pPr>
            <a:r>
              <a:rPr lang="en-US" sz="1400" dirty="0" err="1">
                <a:solidFill>
                  <a:srgbClr val="000000"/>
                </a:solidFill>
              </a:rPr>
              <a:t>etc</a:t>
            </a: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a:p>
            <a:pPr marL="114300" indent="0" rtl="0" fontAlgn="base">
              <a:spcBef>
                <a:spcPts val="0"/>
              </a:spcBef>
              <a:spcAft>
                <a:spcPts val="0"/>
              </a:spcAft>
              <a:buNone/>
            </a:pPr>
            <a:endParaRPr lang="en-US" sz="1400" dirty="0">
              <a:solidFill>
                <a:srgbClr val="000000"/>
              </a:solidFill>
            </a:endParaRPr>
          </a:p>
          <a:p>
            <a:pPr rtl="0" fontAlgn="base">
              <a:spcBef>
                <a:spcPts val="0"/>
              </a:spcBef>
              <a:spcAft>
                <a:spcPts val="0"/>
              </a:spcAft>
              <a:buFontTx/>
              <a:buChar char="-"/>
            </a:pPr>
            <a:endParaRPr lang="en-US" sz="1400" dirty="0">
              <a:solidFill>
                <a:srgbClr val="000000"/>
              </a:solidFill>
            </a:endParaRPr>
          </a:p>
        </p:txBody>
      </p:sp>
      <p:pic>
        <p:nvPicPr>
          <p:cNvPr id="30722" name="Picture 2">
            <a:extLst>
              <a:ext uri="{FF2B5EF4-FFF2-40B4-BE49-F238E27FC236}">
                <a16:creationId xmlns:a16="http://schemas.microsoft.com/office/drawing/2014/main" id="{18A983D2-6434-05E8-3310-B3B8B97AF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55724"/>
            <a:ext cx="4025901" cy="3019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297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Some stats vs machine learning language</a:t>
            </a:r>
            <a:endParaRPr dirty="0"/>
          </a:p>
        </p:txBody>
      </p:sp>
      <p:sp>
        <p:nvSpPr>
          <p:cNvPr id="69" name="Google Shape;69;p14"/>
          <p:cNvSpPr txBox="1">
            <a:spLocks noGrp="1"/>
          </p:cNvSpPr>
          <p:nvPr>
            <p:ph type="body" idx="1"/>
          </p:nvPr>
        </p:nvSpPr>
        <p:spPr>
          <a:xfrm>
            <a:off x="311700" y="1958682"/>
            <a:ext cx="4097014" cy="3099900"/>
          </a:xfrm>
          <a:prstGeom prst="rect">
            <a:avLst/>
          </a:prstGeom>
        </p:spPr>
        <p:txBody>
          <a:bodyPr spcFirstLastPara="1" wrap="square" lIns="91425" tIns="91425" rIns="91425" bIns="91425" anchor="t" anchorCtr="0">
            <a:noAutofit/>
          </a:bodyPr>
          <a:lstStyle/>
          <a:p>
            <a:pPr marL="0" indent="0">
              <a:lnSpc>
                <a:spcPct val="100000"/>
              </a:lnSpc>
              <a:buNone/>
            </a:pPr>
            <a:r>
              <a:rPr lang="en-US" dirty="0"/>
              <a:t>Dependent variable (y)</a:t>
            </a:r>
          </a:p>
          <a:p>
            <a:pPr marL="0" indent="0">
              <a:lnSpc>
                <a:spcPct val="100000"/>
              </a:lnSpc>
              <a:buNone/>
            </a:pPr>
            <a:r>
              <a:rPr lang="en-US" dirty="0"/>
              <a:t>Independent variables (X)</a:t>
            </a:r>
          </a:p>
          <a:p>
            <a:pPr marL="285750" indent="-285750">
              <a:lnSpc>
                <a:spcPct val="100000"/>
              </a:lnSpc>
              <a:buFontTx/>
              <a:buChar char="-"/>
            </a:pPr>
            <a:r>
              <a:rPr lang="en-US" dirty="0" err="1"/>
              <a:t>A.k.a</a:t>
            </a:r>
            <a:r>
              <a:rPr lang="en-US" dirty="0"/>
              <a:t> predictor / explanatory / input / x- variables</a:t>
            </a:r>
          </a:p>
          <a:p>
            <a:pPr marL="0">
              <a:lnSpc>
                <a:spcPct val="100000"/>
              </a:lnSpc>
              <a:buFont typeface="Source Code Pro"/>
              <a:buChar char="-"/>
            </a:pPr>
            <a:endParaRPr lang="en-US" dirty="0"/>
          </a:p>
          <a:p>
            <a:pPr marL="0" indent="0">
              <a:lnSpc>
                <a:spcPct val="100000"/>
              </a:lnSpc>
              <a:buNone/>
            </a:pPr>
            <a:r>
              <a:rPr lang="en-US" dirty="0"/>
              <a:t>Note: </a:t>
            </a:r>
          </a:p>
          <a:p>
            <a:pPr marL="285750" indent="-285750">
              <a:lnSpc>
                <a:spcPct val="100000"/>
              </a:lnSpc>
              <a:buFontTx/>
              <a:buChar char="-"/>
            </a:pPr>
            <a:r>
              <a:rPr lang="en-US" dirty="0"/>
              <a:t>“Covariates” are typically refer to control variables</a:t>
            </a:r>
          </a:p>
          <a:p>
            <a:pPr marL="285750" indent="-285750">
              <a:lnSpc>
                <a:spcPct val="100000"/>
              </a:lnSpc>
              <a:buFontTx/>
              <a:buChar char="-"/>
            </a:pPr>
            <a:r>
              <a:rPr lang="en-US" dirty="0"/>
              <a:t>“Treatment variables” are those whose effects you are interested in </a:t>
            </a:r>
          </a:p>
        </p:txBody>
      </p:sp>
      <p:sp>
        <p:nvSpPr>
          <p:cNvPr id="2" name="Google Shape;69;p14">
            <a:extLst>
              <a:ext uri="{FF2B5EF4-FFF2-40B4-BE49-F238E27FC236}">
                <a16:creationId xmlns:a16="http://schemas.microsoft.com/office/drawing/2014/main" id="{4206F4DD-EFD1-3497-A911-4DDB085179F6}"/>
              </a:ext>
            </a:extLst>
          </p:cNvPr>
          <p:cNvSpPr txBox="1">
            <a:spLocks/>
          </p:cNvSpPr>
          <p:nvPr/>
        </p:nvSpPr>
        <p:spPr>
          <a:xfrm>
            <a:off x="4735288" y="1957936"/>
            <a:ext cx="4097014" cy="309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Source Code Pro"/>
              <a:buChar char="●"/>
              <a:defRPr sz="1800" b="0" i="0" u="none" strike="noStrike" cap="none">
                <a:solidFill>
                  <a:schemeClr val="dk2"/>
                </a:solidFill>
                <a:latin typeface="Edu Diatype Rounded Semi-Mono" panose="020B0509040202060203" pitchFamily="49" charset="77"/>
                <a:ea typeface="Source Code Pro"/>
                <a:cs typeface="Source Code Pro"/>
                <a:sym typeface="Source Code Pro"/>
              </a:defRPr>
            </a:lvl1pPr>
            <a:lvl2pPr marL="914400" marR="0" lvl="1"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2pPr>
            <a:lvl3pPr marL="1371600" marR="0" lvl="2"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3pPr>
            <a:lvl4pPr marL="1828800" marR="0" lvl="3"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4pPr>
            <a:lvl5pPr marL="2286000" marR="0" lvl="4"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5pPr>
            <a:lvl6pPr marL="2743200" marR="0" lvl="5"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6pPr>
            <a:lvl7pPr marL="3200400" marR="0" lvl="6"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7pPr>
            <a:lvl8pPr marL="3657600" marR="0" lvl="7"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8pPr>
            <a:lvl9pPr marL="4114800" marR="0" lvl="8" indent="-317500" algn="l" rtl="0">
              <a:lnSpc>
                <a:spcPct val="115000"/>
              </a:lnSpc>
              <a:spcBef>
                <a:spcPts val="1600"/>
              </a:spcBef>
              <a:spcAft>
                <a:spcPts val="160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9pPr>
          </a:lstStyle>
          <a:p>
            <a:pPr marL="0" indent="0">
              <a:lnSpc>
                <a:spcPct val="100000"/>
              </a:lnSpc>
              <a:buNone/>
            </a:pPr>
            <a:r>
              <a:rPr lang="en-US" dirty="0"/>
              <a:t>Response or target variable (y)</a:t>
            </a:r>
          </a:p>
          <a:p>
            <a:pPr marL="0" indent="0">
              <a:lnSpc>
                <a:spcPct val="100000"/>
              </a:lnSpc>
              <a:buNone/>
            </a:pPr>
            <a:r>
              <a:rPr lang="en-US" dirty="0"/>
              <a:t>Features (X) </a:t>
            </a:r>
          </a:p>
        </p:txBody>
      </p:sp>
      <p:sp>
        <p:nvSpPr>
          <p:cNvPr id="3" name="Google Shape;69;p14">
            <a:extLst>
              <a:ext uri="{FF2B5EF4-FFF2-40B4-BE49-F238E27FC236}">
                <a16:creationId xmlns:a16="http://schemas.microsoft.com/office/drawing/2014/main" id="{2ED18B65-9E9D-95D6-53DA-6E4926A6E10F}"/>
              </a:ext>
            </a:extLst>
          </p:cNvPr>
          <p:cNvSpPr txBox="1">
            <a:spLocks/>
          </p:cNvSpPr>
          <p:nvPr/>
        </p:nvSpPr>
        <p:spPr>
          <a:xfrm>
            <a:off x="311700" y="1468825"/>
            <a:ext cx="4097014" cy="4891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Source Code Pro"/>
              <a:buChar char="●"/>
              <a:defRPr sz="1800" b="0" i="0" u="none" strike="noStrike" cap="none">
                <a:solidFill>
                  <a:schemeClr val="dk2"/>
                </a:solidFill>
                <a:latin typeface="Edu Diatype Rounded Semi-Mono" panose="020B0509040202060203" pitchFamily="49" charset="77"/>
                <a:ea typeface="Source Code Pro"/>
                <a:cs typeface="Source Code Pro"/>
                <a:sym typeface="Source Code Pro"/>
              </a:defRPr>
            </a:lvl1pPr>
            <a:lvl2pPr marL="914400" marR="0" lvl="1"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2pPr>
            <a:lvl3pPr marL="1371600" marR="0" lvl="2"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3pPr>
            <a:lvl4pPr marL="1828800" marR="0" lvl="3"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4pPr>
            <a:lvl5pPr marL="2286000" marR="0" lvl="4"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5pPr>
            <a:lvl6pPr marL="2743200" marR="0" lvl="5"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6pPr>
            <a:lvl7pPr marL="3200400" marR="0" lvl="6"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7pPr>
            <a:lvl8pPr marL="3657600" marR="0" lvl="7"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8pPr>
            <a:lvl9pPr marL="4114800" marR="0" lvl="8" indent="-317500" algn="l" rtl="0">
              <a:lnSpc>
                <a:spcPct val="115000"/>
              </a:lnSpc>
              <a:spcBef>
                <a:spcPts val="1600"/>
              </a:spcBef>
              <a:spcAft>
                <a:spcPts val="160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9pPr>
          </a:lstStyle>
          <a:p>
            <a:pPr marL="0" indent="0" algn="ctr">
              <a:lnSpc>
                <a:spcPct val="100000"/>
              </a:lnSpc>
              <a:buNone/>
            </a:pPr>
            <a:r>
              <a:rPr lang="en-US" dirty="0"/>
              <a:t>Statistics</a:t>
            </a:r>
          </a:p>
        </p:txBody>
      </p:sp>
      <p:sp>
        <p:nvSpPr>
          <p:cNvPr id="4" name="Google Shape;69;p14">
            <a:extLst>
              <a:ext uri="{FF2B5EF4-FFF2-40B4-BE49-F238E27FC236}">
                <a16:creationId xmlns:a16="http://schemas.microsoft.com/office/drawing/2014/main" id="{7CEBE299-F3C9-A6E4-60BD-8A37DC8F92B1}"/>
              </a:ext>
            </a:extLst>
          </p:cNvPr>
          <p:cNvSpPr txBox="1">
            <a:spLocks/>
          </p:cNvSpPr>
          <p:nvPr/>
        </p:nvSpPr>
        <p:spPr>
          <a:xfrm>
            <a:off x="4735286" y="1468825"/>
            <a:ext cx="4097014" cy="4891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Source Code Pro"/>
              <a:buChar char="●"/>
              <a:defRPr sz="1800" b="0" i="0" u="none" strike="noStrike" cap="none">
                <a:solidFill>
                  <a:schemeClr val="dk2"/>
                </a:solidFill>
                <a:latin typeface="Edu Diatype Rounded Semi-Mono" panose="020B0509040202060203" pitchFamily="49" charset="77"/>
                <a:ea typeface="Source Code Pro"/>
                <a:cs typeface="Source Code Pro"/>
                <a:sym typeface="Source Code Pro"/>
              </a:defRPr>
            </a:lvl1pPr>
            <a:lvl2pPr marL="914400" marR="0" lvl="1"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2pPr>
            <a:lvl3pPr marL="1371600" marR="0" lvl="2"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3pPr>
            <a:lvl4pPr marL="1828800" marR="0" lvl="3"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4pPr>
            <a:lvl5pPr marL="2286000" marR="0" lvl="4"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5pPr>
            <a:lvl6pPr marL="2743200" marR="0" lvl="5"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6pPr>
            <a:lvl7pPr marL="3200400" marR="0" lvl="6"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7pPr>
            <a:lvl8pPr marL="3657600" marR="0" lvl="7"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8pPr>
            <a:lvl9pPr marL="4114800" marR="0" lvl="8" indent="-317500" algn="l" rtl="0">
              <a:lnSpc>
                <a:spcPct val="115000"/>
              </a:lnSpc>
              <a:spcBef>
                <a:spcPts val="1600"/>
              </a:spcBef>
              <a:spcAft>
                <a:spcPts val="160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9pPr>
          </a:lstStyle>
          <a:p>
            <a:pPr marL="0" indent="0" algn="ctr">
              <a:lnSpc>
                <a:spcPct val="100000"/>
              </a:lnSpc>
              <a:buNone/>
            </a:pPr>
            <a:r>
              <a:rPr lang="en-US" dirty="0"/>
              <a:t>Machine Learning</a:t>
            </a:r>
          </a:p>
        </p:txBody>
      </p:sp>
      <p:sp>
        <p:nvSpPr>
          <p:cNvPr id="5" name="Google Shape;69;p14">
            <a:extLst>
              <a:ext uri="{FF2B5EF4-FFF2-40B4-BE49-F238E27FC236}">
                <a16:creationId xmlns:a16="http://schemas.microsoft.com/office/drawing/2014/main" id="{9854B289-96DF-83A7-8126-1A18A68DF85C}"/>
              </a:ext>
            </a:extLst>
          </p:cNvPr>
          <p:cNvSpPr txBox="1">
            <a:spLocks/>
          </p:cNvSpPr>
          <p:nvPr/>
        </p:nvSpPr>
        <p:spPr>
          <a:xfrm>
            <a:off x="2523493" y="1957936"/>
            <a:ext cx="4097014" cy="309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Source Code Pro"/>
              <a:buChar char="●"/>
              <a:defRPr sz="1800" b="0" i="0" u="none" strike="noStrike" cap="none">
                <a:solidFill>
                  <a:schemeClr val="dk2"/>
                </a:solidFill>
                <a:latin typeface="Edu Diatype Rounded Semi-Mono" panose="020B0509040202060203" pitchFamily="49" charset="77"/>
                <a:ea typeface="Source Code Pro"/>
                <a:cs typeface="Source Code Pro"/>
                <a:sym typeface="Source Code Pro"/>
              </a:defRPr>
            </a:lvl1pPr>
            <a:lvl2pPr marL="914400" marR="0" lvl="1"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2pPr>
            <a:lvl3pPr marL="1371600" marR="0" lvl="2"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3pPr>
            <a:lvl4pPr marL="1828800" marR="0" lvl="3"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4pPr>
            <a:lvl5pPr marL="2286000" marR="0" lvl="4"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5pPr>
            <a:lvl6pPr marL="2743200" marR="0" lvl="5"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6pPr>
            <a:lvl7pPr marL="3200400" marR="0" lvl="6"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7pPr>
            <a:lvl8pPr marL="3657600" marR="0" lvl="7"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8pPr>
            <a:lvl9pPr marL="4114800" marR="0" lvl="8" indent="-317500" algn="l" rtl="0">
              <a:lnSpc>
                <a:spcPct val="115000"/>
              </a:lnSpc>
              <a:spcBef>
                <a:spcPts val="1600"/>
              </a:spcBef>
              <a:spcAft>
                <a:spcPts val="160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9pPr>
          </a:lstStyle>
          <a:p>
            <a:pPr marL="0" indent="0" algn="ctr">
              <a:lnSpc>
                <a:spcPct val="100000"/>
              </a:lnSpc>
              <a:buNone/>
            </a:pPr>
            <a:r>
              <a:rPr lang="en-US" dirty="0"/>
              <a:t>=</a:t>
            </a:r>
          </a:p>
          <a:p>
            <a:pPr marL="0" indent="0" algn="ctr">
              <a:lnSpc>
                <a:spcPct val="100000"/>
              </a:lnSpc>
              <a:buNone/>
            </a:pPr>
            <a:r>
              <a:rPr lang="en-US" dirty="0"/>
              <a:t>=</a:t>
            </a:r>
          </a:p>
        </p:txBody>
      </p:sp>
    </p:spTree>
    <p:extLst>
      <p:ext uri="{BB962C8B-B14F-4D97-AF65-F5344CB8AC3E}">
        <p14:creationId xmlns:p14="http://schemas.microsoft.com/office/powerpoint/2010/main" val="1397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Correlation</a:t>
            </a:r>
            <a:endParaRPr dirty="0"/>
          </a:p>
        </p:txBody>
      </p:sp>
      <p:sp>
        <p:nvSpPr>
          <p:cNvPr id="87" name="Google Shape;87;p17"/>
          <p:cNvSpPr txBox="1">
            <a:spLocks noGrp="1"/>
          </p:cNvSpPr>
          <p:nvPr>
            <p:ph type="body" idx="1"/>
          </p:nvPr>
        </p:nvSpPr>
        <p:spPr>
          <a:xfrm>
            <a:off x="311700" y="1468825"/>
            <a:ext cx="8185500" cy="3099900"/>
          </a:xfrm>
          <a:prstGeom prst="rect">
            <a:avLst/>
          </a:prstGeom>
        </p:spPr>
        <p:txBody>
          <a:bodyPr spcFirstLastPara="1" wrap="square" lIns="91425" tIns="91425" rIns="91425" bIns="91425" anchor="t" anchorCtr="0">
            <a:noAutofit/>
          </a:bodyPr>
          <a:lstStyle/>
          <a:p>
            <a:pPr rtl="0" fontAlgn="base">
              <a:lnSpc>
                <a:spcPct val="100000"/>
              </a:lnSpc>
              <a:spcBef>
                <a:spcPts val="0"/>
              </a:spcBef>
              <a:spcAft>
                <a:spcPts val="0"/>
              </a:spcAft>
              <a:buFontTx/>
              <a:buChar char="-"/>
            </a:pPr>
            <a:r>
              <a:rPr lang="en-US" sz="1400" b="0" i="0" u="none" strike="noStrike" dirty="0">
                <a:solidFill>
                  <a:srgbClr val="000000"/>
                </a:solidFill>
                <a:effectLst/>
              </a:rPr>
              <a:t>Correlation measures the strength of the linear relationship between two variables, x and y. </a:t>
            </a:r>
            <a:endParaRPr lang="en-US" sz="1400" dirty="0">
              <a:solidFill>
                <a:srgbClr val="C0504D"/>
              </a:solidFill>
            </a:endParaRPr>
          </a:p>
          <a:p>
            <a:pPr rtl="0" fontAlgn="base">
              <a:lnSpc>
                <a:spcPct val="100000"/>
              </a:lnSpc>
              <a:spcBef>
                <a:spcPts val="0"/>
              </a:spcBef>
              <a:spcAft>
                <a:spcPts val="0"/>
              </a:spcAft>
              <a:buFontTx/>
              <a:buChar char="-"/>
            </a:pPr>
            <a:r>
              <a:rPr lang="en-US" sz="1400" b="0" i="0" u="none" strike="noStrike" dirty="0">
                <a:solidFill>
                  <a:srgbClr val="000000"/>
                </a:solidFill>
                <a:effectLst/>
              </a:rPr>
              <a:t>The closer to +1 or to -1, the stronger the correlation.</a:t>
            </a:r>
            <a:endParaRPr lang="en-US" sz="1400" dirty="0">
              <a:solidFill>
                <a:srgbClr val="C0504D"/>
              </a:solidFill>
            </a:endParaRPr>
          </a:p>
          <a:p>
            <a:pPr rtl="0" fontAlgn="base">
              <a:lnSpc>
                <a:spcPct val="100000"/>
              </a:lnSpc>
              <a:spcBef>
                <a:spcPts val="0"/>
              </a:spcBef>
              <a:spcAft>
                <a:spcPts val="0"/>
              </a:spcAft>
              <a:buFontTx/>
              <a:buChar char="-"/>
            </a:pPr>
            <a:r>
              <a:rPr lang="en-US" sz="1400" b="0" i="0" u="none" strike="noStrike" dirty="0">
                <a:solidFill>
                  <a:srgbClr val="000000"/>
                </a:solidFill>
                <a:effectLst/>
              </a:rPr>
              <a:t>‘y’ usually represents the dependent variable and ‘x’ usually represents the independent variable(s).</a:t>
            </a:r>
            <a:endParaRPr lang="en-US" sz="1400" dirty="0">
              <a:solidFill>
                <a:srgbClr val="C0504D"/>
              </a:solidFill>
            </a:endParaRPr>
          </a:p>
          <a:p>
            <a:pPr rtl="0" fontAlgn="base">
              <a:lnSpc>
                <a:spcPct val="100000"/>
              </a:lnSpc>
              <a:spcBef>
                <a:spcPts val="0"/>
              </a:spcBef>
              <a:spcAft>
                <a:spcPts val="0"/>
              </a:spcAft>
              <a:buFontTx/>
              <a:buChar char="-"/>
            </a:pPr>
            <a:r>
              <a:rPr lang="en-US" sz="1400" b="0" i="0" u="none" strike="noStrike" dirty="0">
                <a:solidFill>
                  <a:srgbClr val="000000"/>
                </a:solidFill>
                <a:effectLst/>
              </a:rPr>
              <a:t>You can test correlation between any variables, independent or dependent, or any combination.</a:t>
            </a:r>
            <a:endParaRPr lang="en-US" sz="1400" dirty="0">
              <a:solidFill>
                <a:srgbClr val="C0504D"/>
              </a:solidFill>
            </a:endParaRPr>
          </a:p>
          <a:p>
            <a:pPr rtl="0" fontAlgn="base">
              <a:lnSpc>
                <a:spcPct val="100000"/>
              </a:lnSpc>
              <a:spcBef>
                <a:spcPts val="0"/>
              </a:spcBef>
              <a:spcAft>
                <a:spcPts val="0"/>
              </a:spcAft>
              <a:buFontTx/>
              <a:buChar char="-"/>
            </a:pPr>
            <a:r>
              <a:rPr lang="en-US" sz="1400" b="0" i="0" u="none" strike="noStrike" dirty="0">
                <a:solidFill>
                  <a:srgbClr val="000000"/>
                </a:solidFill>
                <a:effectLst/>
              </a:rPr>
              <a:t>Correlation can be positive or negative.</a:t>
            </a:r>
            <a:endParaRPr lang="en-US" sz="1400" dirty="0">
              <a:solidFill>
                <a:srgbClr val="C0504D"/>
              </a:solidFill>
            </a:endParaRPr>
          </a:p>
          <a:p>
            <a:pPr rtl="0" fontAlgn="base">
              <a:lnSpc>
                <a:spcPct val="100000"/>
              </a:lnSpc>
              <a:spcBef>
                <a:spcPts val="0"/>
              </a:spcBef>
              <a:spcAft>
                <a:spcPts val="0"/>
              </a:spcAft>
              <a:buFontTx/>
              <a:buChar char="-"/>
            </a:pPr>
            <a:r>
              <a:rPr lang="en-US" sz="1400" b="0" i="0" u="none" strike="noStrike" dirty="0">
                <a:solidFill>
                  <a:srgbClr val="000000"/>
                </a:solidFill>
                <a:effectLst/>
              </a:rPr>
              <a:t>Correlation is ‘scaleless’ (unit-less) and assumes a value between –1 and 1. </a:t>
            </a:r>
            <a:endParaRPr lang="en-US" sz="1400" b="0" i="0" u="none" strike="noStrike" dirty="0">
              <a:solidFill>
                <a:srgbClr val="C0504D"/>
              </a:solidFill>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Correlation</a:t>
            </a:r>
            <a:endParaRPr dirty="0"/>
          </a:p>
        </p:txBody>
      </p:sp>
      <p:sp>
        <p:nvSpPr>
          <p:cNvPr id="87" name="Google Shape;87;p17"/>
          <p:cNvSpPr txBox="1">
            <a:spLocks noGrp="1"/>
          </p:cNvSpPr>
          <p:nvPr>
            <p:ph type="body" idx="1"/>
          </p:nvPr>
        </p:nvSpPr>
        <p:spPr>
          <a:xfrm>
            <a:off x="311700" y="1468825"/>
            <a:ext cx="8185500" cy="3099900"/>
          </a:xfrm>
          <a:prstGeom prst="rect">
            <a:avLst/>
          </a:prstGeom>
        </p:spPr>
        <p:txBody>
          <a:bodyPr spcFirstLastPara="1" wrap="square" lIns="91425" tIns="91425" rIns="91425" bIns="91425" anchor="t" anchorCtr="0">
            <a:noAutofit/>
          </a:bodyPr>
          <a:lstStyle/>
          <a:p>
            <a:pPr rtl="0" fontAlgn="base">
              <a:spcBef>
                <a:spcPts val="0"/>
              </a:spcBef>
              <a:spcAft>
                <a:spcPts val="0"/>
              </a:spcAft>
              <a:buFontTx/>
              <a:buChar char="-"/>
            </a:pPr>
            <a:r>
              <a:rPr lang="en-US" sz="1400" b="0" i="0" u="none" strike="noStrike" dirty="0">
                <a:solidFill>
                  <a:srgbClr val="000000"/>
                </a:solidFill>
                <a:effectLst/>
              </a:rPr>
              <a:t>Both variables must be quantitative, not categorical.</a:t>
            </a:r>
            <a:endParaRPr lang="en-US" sz="1400" dirty="0">
              <a:solidFill>
                <a:srgbClr val="C0504D"/>
              </a:solidFill>
            </a:endParaRPr>
          </a:p>
          <a:p>
            <a:pPr rtl="0" fontAlgn="base">
              <a:spcBef>
                <a:spcPts val="0"/>
              </a:spcBef>
              <a:spcAft>
                <a:spcPts val="0"/>
              </a:spcAft>
              <a:buFontTx/>
              <a:buChar char="-"/>
            </a:pPr>
            <a:r>
              <a:rPr lang="en-US" sz="1400" b="0" i="0" u="none" strike="noStrike" dirty="0">
                <a:solidFill>
                  <a:srgbClr val="FF0000"/>
                </a:solidFill>
                <a:effectLst/>
              </a:rPr>
              <a:t>Does not imply causation! </a:t>
            </a:r>
          </a:p>
          <a:p>
            <a:pPr rtl="0" fontAlgn="base">
              <a:spcBef>
                <a:spcPts val="0"/>
              </a:spcBef>
              <a:spcAft>
                <a:spcPts val="0"/>
              </a:spcAft>
              <a:buFontTx/>
              <a:buChar char="-"/>
            </a:pPr>
            <a:r>
              <a:rPr lang="en-US" sz="1400" b="0" i="0" u="none" strike="noStrike" dirty="0">
                <a:solidFill>
                  <a:srgbClr val="000000"/>
                </a:solidFill>
                <a:effectLst/>
              </a:rPr>
              <a:t>Correlation is usually written as r (Pearson’s r)</a:t>
            </a:r>
            <a:endParaRPr lang="en-US" sz="1400" dirty="0">
              <a:solidFill>
                <a:srgbClr val="C0504D"/>
              </a:solidFill>
            </a:endParaRPr>
          </a:p>
          <a:p>
            <a:pPr rtl="0" fontAlgn="base">
              <a:spcBef>
                <a:spcPts val="0"/>
              </a:spcBef>
              <a:spcAft>
                <a:spcPts val="0"/>
              </a:spcAft>
              <a:buFontTx/>
              <a:buChar char="-"/>
            </a:pPr>
            <a:r>
              <a:rPr lang="en-US" sz="1400" b="0" i="0" u="none" strike="noStrike" dirty="0">
                <a:solidFill>
                  <a:srgbClr val="000000"/>
                </a:solidFill>
                <a:effectLst/>
              </a:rPr>
              <a:t>One basic rule when interpreting the correlation coefficient is to look first at a </a:t>
            </a:r>
            <a:r>
              <a:rPr lang="en-US" sz="1400" b="0" i="0" u="none" strike="noStrike" dirty="0">
                <a:solidFill>
                  <a:srgbClr val="FF0000"/>
                </a:solidFill>
                <a:effectLst/>
              </a:rPr>
              <a:t>scatterplot</a:t>
            </a:r>
            <a:r>
              <a:rPr lang="en-US" sz="1400" b="0" i="0" u="none" strike="noStrike" dirty="0">
                <a:solidFill>
                  <a:srgbClr val="000000"/>
                </a:solidFill>
                <a:effectLst/>
              </a:rPr>
              <a:t> to see if the relationship between variables is linear </a:t>
            </a:r>
            <a:endParaRPr lang="en-US" sz="1400" dirty="0">
              <a:solidFill>
                <a:srgbClr val="C0504D"/>
              </a:solidFill>
            </a:endParaRPr>
          </a:p>
          <a:p>
            <a:pPr rtl="0" fontAlgn="base">
              <a:spcBef>
                <a:spcPts val="0"/>
              </a:spcBef>
              <a:spcAft>
                <a:spcPts val="0"/>
              </a:spcAft>
              <a:buFontTx/>
              <a:buChar char="-"/>
            </a:pPr>
            <a:r>
              <a:rPr lang="en-US" sz="1400" b="0" i="0" u="none" strike="noStrike" dirty="0">
                <a:solidFill>
                  <a:srgbClr val="000000"/>
                </a:solidFill>
                <a:effectLst/>
              </a:rPr>
              <a:t>If it is, you may calculate the correlation coefficient.</a:t>
            </a:r>
            <a:endParaRPr lang="en-US" sz="1400" dirty="0"/>
          </a:p>
          <a:p>
            <a:pPr rtl="0" fontAlgn="base">
              <a:spcBef>
                <a:spcPts val="0"/>
              </a:spcBef>
              <a:spcAft>
                <a:spcPts val="0"/>
              </a:spcAft>
              <a:buFontTx/>
              <a:buChar char="-"/>
            </a:pPr>
            <a:r>
              <a:rPr lang="en-US" sz="1400" b="0" i="0" u="none" strike="noStrike" dirty="0">
                <a:solidFill>
                  <a:srgbClr val="000000"/>
                </a:solidFill>
                <a:effectLst/>
              </a:rPr>
              <a:t>There are many situations where it is </a:t>
            </a:r>
            <a:r>
              <a:rPr lang="en-US" sz="1400" b="0" i="0" u="none" strike="noStrike" dirty="0">
                <a:solidFill>
                  <a:srgbClr val="FF0000"/>
                </a:solidFill>
                <a:effectLst/>
              </a:rPr>
              <a:t>not</a:t>
            </a:r>
            <a:r>
              <a:rPr lang="en-US" sz="1400" b="0" i="0" u="none" strike="noStrike" dirty="0">
                <a:solidFill>
                  <a:srgbClr val="000000"/>
                </a:solidFill>
                <a:effectLst/>
              </a:rPr>
              <a:t> sensible to calculate the correlation coefficient. </a:t>
            </a:r>
            <a:br>
              <a:rPr lang="en-US" sz="1400" b="0" dirty="0">
                <a:effectLst/>
              </a:rPr>
            </a:br>
            <a:br>
              <a:rPr lang="en-US" sz="1400" b="0" dirty="0">
                <a:effectLst/>
              </a:rPr>
            </a:br>
            <a:br>
              <a:rPr lang="en-US" sz="1400" b="0" dirty="0">
                <a:effectLst/>
              </a:rPr>
            </a:br>
            <a:br>
              <a:rPr lang="en-US" sz="1400" b="0" dirty="0">
                <a:effectLst/>
              </a:rPr>
            </a:br>
            <a:endParaRPr lang="en-US" sz="1400" b="0" i="0" u="none" strike="noStrike" dirty="0">
              <a:solidFill>
                <a:srgbClr val="C0504D"/>
              </a:solidFill>
              <a:effectLst/>
            </a:endParaRPr>
          </a:p>
        </p:txBody>
      </p:sp>
    </p:spTree>
    <p:extLst>
      <p:ext uri="{BB962C8B-B14F-4D97-AF65-F5344CB8AC3E}">
        <p14:creationId xmlns:p14="http://schemas.microsoft.com/office/powerpoint/2010/main" val="4268717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Non-Linear Examples</a:t>
            </a:r>
            <a:endParaRPr dirty="0"/>
          </a:p>
        </p:txBody>
      </p:sp>
      <p:pic>
        <p:nvPicPr>
          <p:cNvPr id="9" name="Picture 8">
            <a:extLst>
              <a:ext uri="{FF2B5EF4-FFF2-40B4-BE49-F238E27FC236}">
                <a16:creationId xmlns:a16="http://schemas.microsoft.com/office/drawing/2014/main" id="{94DC5A28-6481-789A-AFEC-4FFC7B37BFD1}"/>
              </a:ext>
            </a:extLst>
          </p:cNvPr>
          <p:cNvPicPr>
            <a:picLocks noChangeAspect="1"/>
          </p:cNvPicPr>
          <p:nvPr/>
        </p:nvPicPr>
        <p:blipFill>
          <a:blip r:embed="rId3"/>
          <a:stretch>
            <a:fillRect/>
          </a:stretch>
        </p:blipFill>
        <p:spPr>
          <a:xfrm>
            <a:off x="2707945" y="971725"/>
            <a:ext cx="6124355" cy="4031750"/>
          </a:xfrm>
          <a:prstGeom prst="rect">
            <a:avLst/>
          </a:prstGeom>
        </p:spPr>
      </p:pic>
    </p:spTree>
    <p:extLst>
      <p:ext uri="{BB962C8B-B14F-4D97-AF65-F5344CB8AC3E}">
        <p14:creationId xmlns:p14="http://schemas.microsoft.com/office/powerpoint/2010/main" val="1860467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Correlation and Linear Regression</a:t>
            </a:r>
            <a:endParaRPr dirty="0"/>
          </a:p>
        </p:txBody>
      </p:sp>
      <p:sp>
        <p:nvSpPr>
          <p:cNvPr id="87" name="Google Shape;87;p17"/>
          <p:cNvSpPr txBox="1">
            <a:spLocks noGrp="1"/>
          </p:cNvSpPr>
          <p:nvPr>
            <p:ph type="body" idx="1"/>
          </p:nvPr>
        </p:nvSpPr>
        <p:spPr>
          <a:xfrm>
            <a:off x="311700" y="1468825"/>
            <a:ext cx="8185500" cy="3099900"/>
          </a:xfrm>
          <a:prstGeom prst="rect">
            <a:avLst/>
          </a:prstGeom>
        </p:spPr>
        <p:txBody>
          <a:bodyPr spcFirstLastPara="1" wrap="square" lIns="91425" tIns="91425" rIns="91425" bIns="91425" anchor="t" anchorCtr="0">
            <a:noAutofit/>
          </a:bodyPr>
          <a:lstStyle/>
          <a:p>
            <a:pPr rtl="0" fontAlgn="base">
              <a:spcBef>
                <a:spcPts val="0"/>
              </a:spcBef>
              <a:spcAft>
                <a:spcPts val="0"/>
              </a:spcAft>
              <a:buFontTx/>
              <a:buChar char="-"/>
            </a:pPr>
            <a:r>
              <a:rPr lang="en-US" sz="1400" b="0" i="0" u="none" strike="noStrike" dirty="0">
                <a:solidFill>
                  <a:srgbClr val="000000"/>
                </a:solidFill>
                <a:effectLst/>
              </a:rPr>
              <a:t>Correlation and linear regression are the most commonly used techniques for investigating the relationship between two quantitative variables.</a:t>
            </a:r>
          </a:p>
          <a:p>
            <a:pPr rtl="0" fontAlgn="base">
              <a:spcBef>
                <a:spcPts val="0"/>
              </a:spcBef>
              <a:spcAft>
                <a:spcPts val="0"/>
              </a:spcAft>
              <a:buFontTx/>
              <a:buChar char="-"/>
            </a:pPr>
            <a:r>
              <a:rPr lang="en-US" sz="1400" b="0" i="0" u="none" strike="noStrike" dirty="0">
                <a:solidFill>
                  <a:srgbClr val="000000"/>
                </a:solidFill>
                <a:effectLst/>
              </a:rPr>
              <a:t>The goal of a correlation analysis is to see whether two measurement variables co vary, and to quantify the strength of the relationship between the variables, whereas regression expresses the relationship in the form of an equation.</a:t>
            </a:r>
            <a:br>
              <a:rPr lang="en-US" sz="1400" b="0" dirty="0">
                <a:effectLst/>
              </a:rPr>
            </a:br>
            <a:endParaRPr sz="1400" dirty="0"/>
          </a:p>
        </p:txBody>
      </p:sp>
    </p:spTree>
    <p:extLst>
      <p:ext uri="{BB962C8B-B14F-4D97-AF65-F5344CB8AC3E}">
        <p14:creationId xmlns:p14="http://schemas.microsoft.com/office/powerpoint/2010/main" val="3127319503"/>
      </p:ext>
    </p:extLst>
  </p:cSld>
  <p:clrMapOvr>
    <a:masterClrMapping/>
  </p:clrMapOvr>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4146</TotalTime>
  <Words>1794</Words>
  <Application>Microsoft Macintosh PowerPoint</Application>
  <PresentationFormat>On-screen Show (16:9)</PresentationFormat>
  <Paragraphs>240</Paragraphs>
  <Slides>49</Slides>
  <Notes>49</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Edu Diatype Rounded Semi-Mono M</vt:lpstr>
      <vt:lpstr>Source Code Pro</vt:lpstr>
      <vt:lpstr>Oswald</vt:lpstr>
      <vt:lpstr>Avenir</vt:lpstr>
      <vt:lpstr>Edu Diatype Rounded Semi-Mono</vt:lpstr>
      <vt:lpstr>Modern Writer</vt:lpstr>
      <vt:lpstr>Week 9</vt:lpstr>
      <vt:lpstr>Today’s Agenda</vt:lpstr>
      <vt:lpstr>Why do we use Linear Regression?</vt:lpstr>
      <vt:lpstr>Why do we use Linear Regression?</vt:lpstr>
      <vt:lpstr>Some stats vs machine learning language</vt:lpstr>
      <vt:lpstr>Correlation</vt:lpstr>
      <vt:lpstr>Correlation</vt:lpstr>
      <vt:lpstr>Non-Linear Examples</vt:lpstr>
      <vt:lpstr>Correlation and Linear Regression</vt:lpstr>
      <vt:lpstr>Bivariate Linear Regression </vt:lpstr>
      <vt:lpstr>Bivariate Linear Regression </vt:lpstr>
      <vt:lpstr>Linear Regression: Residuals (error terms)</vt:lpstr>
      <vt:lpstr>Linear Regression: Residuals (error terms)</vt:lpstr>
      <vt:lpstr>Linear Regression</vt:lpstr>
      <vt:lpstr>Linear Regression Assumptions</vt:lpstr>
      <vt:lpstr>1. Linearity</vt:lpstr>
      <vt:lpstr>1. Linearity</vt:lpstr>
      <vt:lpstr>2. Normality of the Errors</vt:lpstr>
      <vt:lpstr>2. Normality of the Errors</vt:lpstr>
      <vt:lpstr>3. Homoscedasticity</vt:lpstr>
      <vt:lpstr>3. Homoscedasticity</vt:lpstr>
      <vt:lpstr>3. Homoscedasticity</vt:lpstr>
      <vt:lpstr>4. No Autocorrelation (i.e. independence of Errors)</vt:lpstr>
      <vt:lpstr>4. No Autocorrelation (i.e. independence of Errors)</vt:lpstr>
      <vt:lpstr>5. Outliers</vt:lpstr>
      <vt:lpstr>5. Outliers</vt:lpstr>
      <vt:lpstr>6. Multicollinearity</vt:lpstr>
      <vt:lpstr>6. Multicollinearity</vt:lpstr>
      <vt:lpstr>Multiple Linear Regression</vt:lpstr>
      <vt:lpstr>Multiple Linear Regression</vt:lpstr>
      <vt:lpstr>Multiple Linear Regression</vt:lpstr>
      <vt:lpstr>Dummy Variables</vt:lpstr>
      <vt:lpstr>R-Squared (Coefficient of determination) </vt:lpstr>
      <vt:lpstr>R-Squared (Coefficient of determination) </vt:lpstr>
      <vt:lpstr>Hypothesis Testing</vt:lpstr>
      <vt:lpstr>Type I and II Errors</vt:lpstr>
      <vt:lpstr>P-Values</vt:lpstr>
      <vt:lpstr>P-Values</vt:lpstr>
      <vt:lpstr>My Gripe about P-Values</vt:lpstr>
      <vt:lpstr>PowerPoint Presentation</vt:lpstr>
      <vt:lpstr>PowerPoint Presentation</vt:lpstr>
      <vt:lpstr>Linear Regression -&gt; Linear Models in ML</vt:lpstr>
      <vt:lpstr>Linear Regression -&gt; Linear Models in ML</vt:lpstr>
      <vt:lpstr>Types of Linear Models</vt:lpstr>
      <vt:lpstr>Types of Linear Models</vt:lpstr>
      <vt:lpstr>Types of Linear Models</vt:lpstr>
      <vt:lpstr>Types of Linear Models</vt:lpstr>
      <vt:lpstr>Types of Linear Models</vt:lpstr>
      <vt:lpstr>Types of Linear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Urban Data Science</dc:title>
  <cp:lastModifiedBy>Wenfei Xu</cp:lastModifiedBy>
  <cp:revision>41</cp:revision>
  <dcterms:modified xsi:type="dcterms:W3CDTF">2023-03-20T15:55:01Z</dcterms:modified>
</cp:coreProperties>
</file>